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y="5143500" cx="9144000"/>
  <p:notesSz cx="6858000" cy="9144000"/>
  <p:embeddedFontLst>
    <p:embeddedFont>
      <p:font typeface="IBM Plex Mono SemiBold"/>
      <p:regular r:id="rId54"/>
      <p:bold r:id="rId55"/>
      <p:italic r:id="rId56"/>
      <p:boldItalic r:id="rId57"/>
    </p:embeddedFont>
    <p:embeddedFont>
      <p:font typeface="IBM Plex Mono"/>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1" Type="http://schemas.openxmlformats.org/officeDocument/2006/relationships/font" Target="fonts/IBMPlexMono-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IBMPlexMono-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IBMPlexMonoSemiBold-bold.fntdata"/><Relationship Id="rId10" Type="http://schemas.openxmlformats.org/officeDocument/2006/relationships/slide" Target="slides/slide4.xml"/><Relationship Id="rId54" Type="http://schemas.openxmlformats.org/officeDocument/2006/relationships/font" Target="fonts/IBMPlexMonoSemiBold-regular.fntdata"/><Relationship Id="rId13" Type="http://schemas.openxmlformats.org/officeDocument/2006/relationships/slide" Target="slides/slide7.xml"/><Relationship Id="rId57" Type="http://schemas.openxmlformats.org/officeDocument/2006/relationships/font" Target="fonts/IBMPlexMonoSemiBold-boldItalic.fntdata"/><Relationship Id="rId12" Type="http://schemas.openxmlformats.org/officeDocument/2006/relationships/slide" Target="slides/slide6.xml"/><Relationship Id="rId56" Type="http://schemas.openxmlformats.org/officeDocument/2006/relationships/font" Target="fonts/IBMPlexMonoSemiBold-italic.fntdata"/><Relationship Id="rId15" Type="http://schemas.openxmlformats.org/officeDocument/2006/relationships/slide" Target="slides/slide9.xml"/><Relationship Id="rId59" Type="http://schemas.openxmlformats.org/officeDocument/2006/relationships/font" Target="fonts/IBMPlexMono-bold.fntdata"/><Relationship Id="rId14" Type="http://schemas.openxmlformats.org/officeDocument/2006/relationships/slide" Target="slides/slide8.xml"/><Relationship Id="rId58" Type="http://schemas.openxmlformats.org/officeDocument/2006/relationships/font" Target="fonts/IBMPlexMono-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jpg>
</file>

<file path=ppt/media/image34.jpg>
</file>

<file path=ppt/media/image35.png>
</file>

<file path=ppt/media/image36.png>
</file>

<file path=ppt/media/image4.jp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fea81ed7b9_2_79: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 name="Google Shape;125;gfea81ed7b9_2_79:notes"/>
          <p:cNvSpPr txBox="1"/>
          <p:nvPr>
            <p:ph idx="1" type="body"/>
          </p:nvPr>
        </p:nvSpPr>
        <p:spPr>
          <a:xfrm>
            <a:off x="685800" y="21664246"/>
            <a:ext cx="5486400" cy="1772529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gfea81ed7b9_2_79:notes"/>
          <p:cNvSpPr txBox="1"/>
          <p:nvPr>
            <p:ph idx="12" type="sldNum"/>
          </p:nvPr>
        </p:nvSpPr>
        <p:spPr>
          <a:xfrm>
            <a:off x="3884613" y="42757972"/>
            <a:ext cx="2971800" cy="2258644"/>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fea81ed7b9_2_131: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gfea81ed7b9_2_131: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fea81ed7b9_2_137: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gfea81ed7b9_2_137: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fea81ed7b9_2_143: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gfea81ed7b9_2_143: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fea81ed7b9_2_149: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gfea81ed7b9_2_149: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fea81ed7b9_2_155: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gfea81ed7b9_2_155: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fea81ed7b9_2_161: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gfea81ed7b9_2_161: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fea81ed7b9_2_167: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0" name="Google Shape;360;gfea81ed7b9_2_167:notes"/>
          <p:cNvSpPr txBox="1"/>
          <p:nvPr>
            <p:ph idx="1" type="body"/>
          </p:nvPr>
        </p:nvSpPr>
        <p:spPr>
          <a:xfrm>
            <a:off x="685800" y="21664246"/>
            <a:ext cx="5486400" cy="1772529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61" name="Google Shape;361;gfea81ed7b9_2_167:notes"/>
          <p:cNvSpPr txBox="1"/>
          <p:nvPr>
            <p:ph idx="12" type="sldNum"/>
          </p:nvPr>
        </p:nvSpPr>
        <p:spPr>
          <a:xfrm>
            <a:off x="3884613" y="42757972"/>
            <a:ext cx="2971800" cy="2258644"/>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fea81ed7b9_2_174: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gfea81ed7b9_2_174: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fea81ed7b9_2_178: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gfea81ed7b9_2_178: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fea81ed7b9_2_184: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gfea81ed7b9_2_184: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fea81ed7b9_0_9:notes"/>
          <p:cNvSpPr/>
          <p:nvPr>
            <p:ph idx="2" type="sldImg"/>
          </p:nvPr>
        </p:nvSpPr>
        <p:spPr>
          <a:xfrm>
            <a:off x="685800" y="5627077"/>
            <a:ext cx="5486400" cy="151932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3" name="Google Shape;133;gfea81ed7b9_0_9:notes"/>
          <p:cNvSpPr txBox="1"/>
          <p:nvPr>
            <p:ph idx="1" type="body"/>
          </p:nvPr>
        </p:nvSpPr>
        <p:spPr>
          <a:xfrm>
            <a:off x="685800" y="21664246"/>
            <a:ext cx="5486400" cy="17725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 name="Google Shape;134;gfea81ed7b9_0_9:notes"/>
          <p:cNvSpPr txBox="1"/>
          <p:nvPr>
            <p:ph idx="12" type="sldNum"/>
          </p:nvPr>
        </p:nvSpPr>
        <p:spPr>
          <a:xfrm>
            <a:off x="3884613" y="42757972"/>
            <a:ext cx="2971800" cy="22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fea81ed7b9_2_190: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gfea81ed7b9_2_190: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fea81ed7b9_2_196: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gfea81ed7b9_2_196: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fea81ed7b9_2_202: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gfea81ed7b9_2_202: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fea81ed7b9_2_208: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gfea81ed7b9_2_208: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fea81ed7b9_2_214: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gfea81ed7b9_2_214: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fea81ed7b9_2_220: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gfea81ed7b9_2_220: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fea81ed7b9_2_226: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gfea81ed7b9_2_226: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fea81ed7b9_2_232: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gfea81ed7b9_2_232: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fea81ed7b9_2_238: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gfea81ed7b9_2_238: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fea81ed7b9_2_244: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gfea81ed7b9_2_244: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fea81ed7b9_2_86: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gfea81ed7b9_2_86: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fea81ed7b9_2_250: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gfea81ed7b9_2_250: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fea81ed7b9_2_256: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gfea81ed7b9_2_256: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fea81ed7b9_2_262: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gfea81ed7b9_2_262: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fea81ed7b9_2_268: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gfea81ed7b9_2_268: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fea81ed7b9_2_274: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gfea81ed7b9_2_274: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fea81ed7b9_2_278: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gfea81ed7b9_2_278: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fea81ed7b9_2_284: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gfea81ed7b9_2_284: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fea81ed7b9_2_290: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gfea81ed7b9_2_290: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fea81ed7b9_2_296: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gfea81ed7b9_2_296: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fea81ed7b9_2_300: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gfea81ed7b9_2_300: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fea81ed7b9_2_92: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gfea81ed7b9_2_92: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fea81ed7b9_2_306: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gfea81ed7b9_2_306: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fea81ed7b9_2_312: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gfea81ed7b9_2_312: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fea81ed7b9_2_318: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gfea81ed7b9_2_318: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fea81ed7b9_2_322: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gfea81ed7b9_2_322: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fea81ed7b9_2_328: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gfea81ed7b9_2_328: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fea81ed7b9_2_334: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gfea81ed7b9_2_334: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fea81ed7b9_2_340: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3" name="Google Shape;593;gfea81ed7b9_2_340:notes"/>
          <p:cNvSpPr txBox="1"/>
          <p:nvPr>
            <p:ph idx="1" type="body"/>
          </p:nvPr>
        </p:nvSpPr>
        <p:spPr>
          <a:xfrm>
            <a:off x="685800" y="21664246"/>
            <a:ext cx="5486400" cy="1772529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4" name="Google Shape;594;gfea81ed7b9_2_340:notes"/>
          <p:cNvSpPr txBox="1"/>
          <p:nvPr>
            <p:ph idx="12" type="sldNum"/>
          </p:nvPr>
        </p:nvSpPr>
        <p:spPr>
          <a:xfrm>
            <a:off x="3884613" y="42757972"/>
            <a:ext cx="2971800" cy="2258644"/>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fea81ed7b9_2_347: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gfea81ed7b9_2_347: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fea81ed7b9_2_98: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fea81ed7b9_2_98: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fea81ed7b9_2_103: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gfea81ed7b9_2_103:notes"/>
          <p:cNvSpPr txBox="1"/>
          <p:nvPr>
            <p:ph idx="1" type="body"/>
          </p:nvPr>
        </p:nvSpPr>
        <p:spPr>
          <a:xfrm>
            <a:off x="685800" y="21664246"/>
            <a:ext cx="5486400" cy="17725292"/>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62" name="Google Shape;162;gfea81ed7b9_2_103:notes"/>
          <p:cNvSpPr txBox="1"/>
          <p:nvPr>
            <p:ph idx="12" type="sldNum"/>
          </p:nvPr>
        </p:nvSpPr>
        <p:spPr>
          <a:xfrm>
            <a:off x="3884613" y="42757972"/>
            <a:ext cx="2971800" cy="2258644"/>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fea81ed7b9_2_110: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gfea81ed7b9_2_110: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fea81ed7b9_2_116: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gfea81ed7b9_2_116: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fea81ed7b9_2_123:notes"/>
          <p:cNvSpPr txBox="1"/>
          <p:nvPr>
            <p:ph idx="1" type="body"/>
          </p:nvPr>
        </p:nvSpPr>
        <p:spPr>
          <a:xfrm>
            <a:off x="685800" y="21664246"/>
            <a:ext cx="5486400" cy="17725292"/>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gfea81ed7b9_2_123:notes"/>
          <p:cNvSpPr/>
          <p:nvPr>
            <p:ph idx="2" type="sldImg"/>
          </p:nvPr>
        </p:nvSpPr>
        <p:spPr>
          <a:xfrm>
            <a:off x="685800" y="5627077"/>
            <a:ext cx="5486400" cy="15193108"/>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showMasterSp="0">
  <p:cSld name="1_Blank">
    <p:spTree>
      <p:nvGrpSpPr>
        <p:cNvPr id="52" name="Shape 52"/>
        <p:cNvGrpSpPr/>
        <p:nvPr/>
      </p:nvGrpSpPr>
      <p:grpSpPr>
        <a:xfrm>
          <a:off x="0" y="0"/>
          <a:ext cx="0" cy="0"/>
          <a:chOff x="0" y="0"/>
          <a:chExt cx="0" cy="0"/>
        </a:xfrm>
      </p:grpSpPr>
      <p:sp>
        <p:nvSpPr>
          <p:cNvPr id="53" name="Google Shape;53;p14"/>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marR="0" rtl="0" algn="ctr">
              <a:lnSpc>
                <a:spcPct val="90000"/>
              </a:lnSpc>
              <a:spcBef>
                <a:spcPts val="0"/>
              </a:spcBef>
              <a:spcAft>
                <a:spcPts val="0"/>
              </a:spcAft>
              <a:buClr>
                <a:srgbClr val="005493"/>
              </a:buClr>
              <a:buSzPts val="3600"/>
              <a:buFont typeface="IBM Plex Mono SemiBold"/>
              <a:buNone/>
              <a:defRPr b="0" i="0" sz="3600" u="none" cap="none" strike="noStrike">
                <a:solidFill>
                  <a:srgbClr val="005493"/>
                </a:solidFill>
                <a:latin typeface="IBM Plex Mono SemiBold"/>
                <a:ea typeface="IBM Plex Mono SemiBold"/>
                <a:cs typeface="IBM Plex Mono SemiBold"/>
                <a:sym typeface="IBM Plex Mono SemiBold"/>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4" name="Google Shape;54;p14"/>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5" name="Shape 55"/>
        <p:cNvGrpSpPr/>
        <p:nvPr/>
      </p:nvGrpSpPr>
      <p:grpSpPr>
        <a:xfrm>
          <a:off x="0" y="0"/>
          <a:ext cx="0" cy="0"/>
          <a:chOff x="0" y="0"/>
          <a:chExt cx="0" cy="0"/>
        </a:xfrm>
      </p:grpSpPr>
      <p:sp>
        <p:nvSpPr>
          <p:cNvPr id="56" name="Google Shape;56;p15"/>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7" name="Shape 57"/>
        <p:cNvGrpSpPr/>
        <p:nvPr/>
      </p:nvGrpSpPr>
      <p:grpSpPr>
        <a:xfrm>
          <a:off x="0" y="0"/>
          <a:ext cx="0" cy="0"/>
          <a:chOff x="0" y="0"/>
          <a:chExt cx="0" cy="0"/>
        </a:xfrm>
      </p:grpSpPr>
      <p:sp>
        <p:nvSpPr>
          <p:cNvPr id="58" name="Google Shape;58;p16"/>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dk1"/>
              </a:buClr>
              <a:buSzPts val="4500"/>
              <a:buFont typeface="Calibri"/>
              <a:buNone/>
              <a:defRPr b="0" i="0" sz="45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9" name="Google Shape;59;p16"/>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Autofit/>
          </a:bodyPr>
          <a:lstStyle>
            <a:lvl1pPr indent="-228600" lvl="0" marL="457200" marR="0" rtl="0" algn="l">
              <a:lnSpc>
                <a:spcPct val="90000"/>
              </a:lnSpc>
              <a:spcBef>
                <a:spcPts val="8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1pPr>
            <a:lvl2pPr indent="-228600" lvl="1" marL="914400" marR="0" rtl="0" algn="l">
              <a:lnSpc>
                <a:spcPct val="90000"/>
              </a:lnSpc>
              <a:spcBef>
                <a:spcPts val="400"/>
              </a:spcBef>
              <a:spcAft>
                <a:spcPts val="0"/>
              </a:spcAft>
              <a:buClr>
                <a:srgbClr val="888888"/>
              </a:buClr>
              <a:buSzPts val="1500"/>
              <a:buFont typeface="Arial"/>
              <a:buNone/>
              <a:defRPr b="0" i="0" sz="15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4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9pPr>
          </a:lstStyle>
          <a:p/>
        </p:txBody>
      </p:sp>
      <p:sp>
        <p:nvSpPr>
          <p:cNvPr id="60" name="Google Shape;60;p16"/>
          <p:cNvSpPr txBox="1"/>
          <p:nvPr>
            <p:ph idx="10" type="dt"/>
          </p:nvPr>
        </p:nvSpPr>
        <p:spPr>
          <a:xfrm>
            <a:off x="628650" y="4767263"/>
            <a:ext cx="20574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61" name="Google Shape;61;p16"/>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62" name="Google Shape;62;p16"/>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Vertical Title and Text">
  <p:cSld name="1_Vertical Title and Text">
    <p:spTree>
      <p:nvGrpSpPr>
        <p:cNvPr id="63" name="Shape 63"/>
        <p:cNvGrpSpPr/>
        <p:nvPr/>
      </p:nvGrpSpPr>
      <p:grpSpPr>
        <a:xfrm>
          <a:off x="0" y="0"/>
          <a:ext cx="0" cy="0"/>
          <a:chOff x="0" y="0"/>
          <a:chExt cx="0" cy="0"/>
        </a:xfrm>
      </p:grpSpPr>
      <p:sp>
        <p:nvSpPr>
          <p:cNvPr id="64" name="Google Shape;64;p17"/>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sz="2100">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5" name="Google Shape;65;p17"/>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6" name="Shape 66"/>
        <p:cNvGrpSpPr/>
        <p:nvPr/>
      </p:nvGrpSpPr>
      <p:grpSpPr>
        <a:xfrm>
          <a:off x="0" y="0"/>
          <a:ext cx="0" cy="0"/>
          <a:chOff x="0" y="0"/>
          <a:chExt cx="0" cy="0"/>
        </a:xfrm>
      </p:grpSpPr>
      <p:sp>
        <p:nvSpPr>
          <p:cNvPr id="67" name="Google Shape;67;p18"/>
          <p:cNvSpPr txBox="1"/>
          <p:nvPr>
            <p:ph type="title"/>
          </p:nvPr>
        </p:nvSpPr>
        <p:spPr>
          <a:xfrm>
            <a:off x="628650" y="273844"/>
            <a:ext cx="7886700" cy="994172"/>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68" name="Google Shape;68;p18"/>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sz="2100">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9" name="Google Shape;69;p18"/>
          <p:cNvSpPr txBox="1"/>
          <p:nvPr>
            <p:ph idx="10" type="dt"/>
          </p:nvPr>
        </p:nvSpPr>
        <p:spPr>
          <a:xfrm>
            <a:off x="628650" y="4767263"/>
            <a:ext cx="20574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70" name="Google Shape;70;p18"/>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71" name="Google Shape;71;p18"/>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2" name="Shape 72"/>
        <p:cNvGrpSpPr/>
        <p:nvPr/>
      </p:nvGrpSpPr>
      <p:grpSpPr>
        <a:xfrm>
          <a:off x="0" y="0"/>
          <a:ext cx="0" cy="0"/>
          <a:chOff x="0" y="0"/>
          <a:chExt cx="0" cy="0"/>
        </a:xfrm>
      </p:grpSpPr>
      <p:sp>
        <p:nvSpPr>
          <p:cNvPr id="73" name="Google Shape;73;p19"/>
          <p:cNvSpPr txBox="1"/>
          <p:nvPr>
            <p:ph type="title"/>
          </p:nvPr>
        </p:nvSpPr>
        <p:spPr>
          <a:xfrm>
            <a:off x="628650" y="273844"/>
            <a:ext cx="7886700" cy="994172"/>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4" name="Google Shape;74;p19"/>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sz="2100">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75" name="Google Shape;75;p19"/>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sz="2100">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76" name="Google Shape;76;p19"/>
          <p:cNvSpPr txBox="1"/>
          <p:nvPr>
            <p:ph idx="10" type="dt"/>
          </p:nvPr>
        </p:nvSpPr>
        <p:spPr>
          <a:xfrm>
            <a:off x="628650" y="4767263"/>
            <a:ext cx="20574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77" name="Google Shape;77;p19"/>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78" name="Google Shape;78;p19"/>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79" name="Shape 79"/>
        <p:cNvGrpSpPr/>
        <p:nvPr/>
      </p:nvGrpSpPr>
      <p:grpSpPr>
        <a:xfrm>
          <a:off x="0" y="0"/>
          <a:ext cx="0" cy="0"/>
          <a:chOff x="0" y="0"/>
          <a:chExt cx="0" cy="0"/>
        </a:xfrm>
      </p:grpSpPr>
      <p:sp>
        <p:nvSpPr>
          <p:cNvPr id="80" name="Google Shape;80;p20"/>
          <p:cNvSpPr txBox="1"/>
          <p:nvPr>
            <p:ph type="title"/>
          </p:nvPr>
        </p:nvSpPr>
        <p:spPr>
          <a:xfrm>
            <a:off x="629841" y="273844"/>
            <a:ext cx="7886700" cy="994172"/>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81" name="Google Shape;81;p20"/>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Autofit/>
          </a:bodyPr>
          <a:lstStyle>
            <a:lvl1pPr indent="-228600" lvl="0" marL="457200" marR="0" rtl="0" algn="l">
              <a:lnSpc>
                <a:spcPct val="90000"/>
              </a:lnSpc>
              <a:spcBef>
                <a:spcPts val="800"/>
              </a:spcBef>
              <a:spcAft>
                <a:spcPts val="0"/>
              </a:spcAft>
              <a:buClr>
                <a:schemeClr val="dk1"/>
              </a:buClr>
              <a:buSzPts val="1800"/>
              <a:buFont typeface="Arial"/>
              <a:buNone/>
              <a:defRPr b="1" sz="1800">
                <a:solidFill>
                  <a:schemeClr val="dk1"/>
                </a:solidFill>
                <a:latin typeface="Calibri"/>
                <a:ea typeface="Calibri"/>
                <a:cs typeface="Calibri"/>
                <a:sym typeface="Calibri"/>
              </a:defRPr>
            </a:lvl1pPr>
            <a:lvl2pPr indent="-228600" lvl="1" marL="914400" marR="0" rtl="0" algn="l">
              <a:lnSpc>
                <a:spcPct val="90000"/>
              </a:lnSpc>
              <a:spcBef>
                <a:spcPts val="400"/>
              </a:spcBef>
              <a:spcAft>
                <a:spcPts val="0"/>
              </a:spcAft>
              <a:buClr>
                <a:schemeClr val="dk1"/>
              </a:buClr>
              <a:buSzPts val="1500"/>
              <a:buFont typeface="Arial"/>
              <a:buNone/>
              <a:defRPr b="1" i="0" sz="15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1400"/>
              <a:buFont typeface="Arial"/>
              <a:buNone/>
              <a:defRPr b="1" i="0" sz="14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9pPr>
          </a:lstStyle>
          <a:p/>
        </p:txBody>
      </p:sp>
      <p:sp>
        <p:nvSpPr>
          <p:cNvPr id="82" name="Google Shape;82;p20"/>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sz="2100">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3" name="Google Shape;83;p20"/>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Autofit/>
          </a:bodyPr>
          <a:lstStyle>
            <a:lvl1pPr indent="-228600" lvl="0" marL="457200" marR="0" rtl="0" algn="l">
              <a:lnSpc>
                <a:spcPct val="90000"/>
              </a:lnSpc>
              <a:spcBef>
                <a:spcPts val="800"/>
              </a:spcBef>
              <a:spcAft>
                <a:spcPts val="0"/>
              </a:spcAft>
              <a:buClr>
                <a:schemeClr val="dk1"/>
              </a:buClr>
              <a:buSzPts val="1800"/>
              <a:buFont typeface="Arial"/>
              <a:buNone/>
              <a:defRPr b="1" sz="1800">
                <a:solidFill>
                  <a:schemeClr val="dk1"/>
                </a:solidFill>
                <a:latin typeface="Calibri"/>
                <a:ea typeface="Calibri"/>
                <a:cs typeface="Calibri"/>
                <a:sym typeface="Calibri"/>
              </a:defRPr>
            </a:lvl1pPr>
            <a:lvl2pPr indent="-228600" lvl="1" marL="914400" marR="0" rtl="0" algn="l">
              <a:lnSpc>
                <a:spcPct val="90000"/>
              </a:lnSpc>
              <a:spcBef>
                <a:spcPts val="400"/>
              </a:spcBef>
              <a:spcAft>
                <a:spcPts val="0"/>
              </a:spcAft>
              <a:buClr>
                <a:schemeClr val="dk1"/>
              </a:buClr>
              <a:buSzPts val="1500"/>
              <a:buFont typeface="Arial"/>
              <a:buNone/>
              <a:defRPr b="1" i="0" sz="15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1400"/>
              <a:buFont typeface="Arial"/>
              <a:buNone/>
              <a:defRPr b="1" i="0" sz="14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9pPr>
          </a:lstStyle>
          <a:p/>
        </p:txBody>
      </p:sp>
      <p:sp>
        <p:nvSpPr>
          <p:cNvPr id="84" name="Google Shape;84;p20"/>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sz="2100">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5" name="Google Shape;85;p20"/>
          <p:cNvSpPr txBox="1"/>
          <p:nvPr>
            <p:ph idx="10" type="dt"/>
          </p:nvPr>
        </p:nvSpPr>
        <p:spPr>
          <a:xfrm>
            <a:off x="628650" y="4767263"/>
            <a:ext cx="20574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86" name="Google Shape;86;p20"/>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87" name="Google Shape;87;p20"/>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8" name="Shape 88"/>
        <p:cNvGrpSpPr/>
        <p:nvPr/>
      </p:nvGrpSpPr>
      <p:grpSpPr>
        <a:xfrm>
          <a:off x="0" y="0"/>
          <a:ext cx="0" cy="0"/>
          <a:chOff x="0" y="0"/>
          <a:chExt cx="0" cy="0"/>
        </a:xfrm>
      </p:grpSpPr>
      <p:sp>
        <p:nvSpPr>
          <p:cNvPr id="89" name="Google Shape;89;p21"/>
          <p:cNvSpPr txBox="1"/>
          <p:nvPr>
            <p:ph type="title"/>
          </p:nvPr>
        </p:nvSpPr>
        <p:spPr>
          <a:xfrm>
            <a:off x="628650" y="273844"/>
            <a:ext cx="7886700" cy="994172"/>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90" name="Google Shape;90;p21"/>
          <p:cNvSpPr txBox="1"/>
          <p:nvPr>
            <p:ph idx="10" type="dt"/>
          </p:nvPr>
        </p:nvSpPr>
        <p:spPr>
          <a:xfrm>
            <a:off x="628650" y="4767263"/>
            <a:ext cx="20574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91" name="Google Shape;91;p21"/>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92" name="Google Shape;92;p21"/>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2"/>
          <p:cNvSpPr txBox="1"/>
          <p:nvPr>
            <p:ph idx="10" type="dt"/>
          </p:nvPr>
        </p:nvSpPr>
        <p:spPr>
          <a:xfrm>
            <a:off x="628650" y="4767263"/>
            <a:ext cx="20574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95" name="Google Shape;95;p22"/>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96" name="Google Shape;96;p22"/>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7" name="Shape 97"/>
        <p:cNvGrpSpPr/>
        <p:nvPr/>
      </p:nvGrpSpPr>
      <p:grpSpPr>
        <a:xfrm>
          <a:off x="0" y="0"/>
          <a:ext cx="0" cy="0"/>
          <a:chOff x="0" y="0"/>
          <a:chExt cx="0" cy="0"/>
        </a:xfrm>
      </p:grpSpPr>
      <p:sp>
        <p:nvSpPr>
          <p:cNvPr id="98" name="Google Shape;98;p23"/>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dk1"/>
              </a:buClr>
              <a:buSzPts val="2400"/>
              <a:buFont typeface="Calibri"/>
              <a:buNone/>
              <a:defRPr b="0" i="0" sz="24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99" name="Google Shape;99;p23"/>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Autofit/>
          </a:bodyPr>
          <a:lstStyle>
            <a:lvl1pPr indent="-381000" lvl="0" marL="457200" marR="0" rtl="0" algn="l">
              <a:lnSpc>
                <a:spcPct val="90000"/>
              </a:lnSpc>
              <a:spcBef>
                <a:spcPts val="800"/>
              </a:spcBef>
              <a:spcAft>
                <a:spcPts val="0"/>
              </a:spcAft>
              <a:buClr>
                <a:schemeClr val="dk1"/>
              </a:buClr>
              <a:buSzPts val="2400"/>
              <a:buFont typeface="Arial"/>
              <a:buChar char="•"/>
              <a:defRPr sz="2400">
                <a:solidFill>
                  <a:schemeClr val="dk1"/>
                </a:solidFill>
                <a:latin typeface="Calibri"/>
                <a:ea typeface="Calibri"/>
                <a:cs typeface="Calibri"/>
                <a:sym typeface="Calibri"/>
              </a:defRPr>
            </a:lvl1pPr>
            <a:lvl2pPr indent="-361950" lvl="1" marL="914400" marR="0" rtl="0" algn="l">
              <a:lnSpc>
                <a:spcPct val="90000"/>
              </a:lnSpc>
              <a:spcBef>
                <a:spcPts val="4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00" name="Google Shape;100;p23"/>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Autofit/>
          </a:bodyPr>
          <a:lstStyle>
            <a:lvl1pPr indent="-228600" lvl="0" marL="457200" marR="0" rtl="0" algn="l">
              <a:lnSpc>
                <a:spcPct val="90000"/>
              </a:lnSpc>
              <a:spcBef>
                <a:spcPts val="800"/>
              </a:spcBef>
              <a:spcAft>
                <a:spcPts val="0"/>
              </a:spcAft>
              <a:buClr>
                <a:schemeClr val="dk1"/>
              </a:buClr>
              <a:buSzPts val="1200"/>
              <a:buFont typeface="Arial"/>
              <a:buNone/>
              <a:defRPr sz="1200">
                <a:solidFill>
                  <a:schemeClr val="dk1"/>
                </a:solidFill>
                <a:latin typeface="Calibri"/>
                <a:ea typeface="Calibri"/>
                <a:cs typeface="Calibri"/>
                <a:sym typeface="Calibri"/>
              </a:defRPr>
            </a:lvl1pPr>
            <a:lvl2pPr indent="-228600" lvl="1" marL="914400" marR="0" rtl="0" algn="l">
              <a:lnSpc>
                <a:spcPct val="90000"/>
              </a:lnSpc>
              <a:spcBef>
                <a:spcPts val="400"/>
              </a:spcBef>
              <a:spcAft>
                <a:spcPts val="0"/>
              </a:spcAft>
              <a:buClr>
                <a:schemeClr val="dk1"/>
              </a:buClr>
              <a:buSzPts val="1100"/>
              <a:buFont typeface="Arial"/>
              <a:buNone/>
              <a:defRPr b="0" i="0" sz="11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9pPr>
          </a:lstStyle>
          <a:p/>
        </p:txBody>
      </p:sp>
      <p:sp>
        <p:nvSpPr>
          <p:cNvPr id="101" name="Google Shape;101;p23"/>
          <p:cNvSpPr txBox="1"/>
          <p:nvPr>
            <p:ph idx="10" type="dt"/>
          </p:nvPr>
        </p:nvSpPr>
        <p:spPr>
          <a:xfrm>
            <a:off x="628650" y="4767263"/>
            <a:ext cx="20574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02" name="Google Shape;102;p23"/>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03" name="Google Shape;103;p23"/>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4" name="Shape 104"/>
        <p:cNvGrpSpPr/>
        <p:nvPr/>
      </p:nvGrpSpPr>
      <p:grpSpPr>
        <a:xfrm>
          <a:off x="0" y="0"/>
          <a:ext cx="0" cy="0"/>
          <a:chOff x="0" y="0"/>
          <a:chExt cx="0" cy="0"/>
        </a:xfrm>
      </p:grpSpPr>
      <p:sp>
        <p:nvSpPr>
          <p:cNvPr id="105" name="Google Shape;105;p24"/>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dk1"/>
              </a:buClr>
              <a:buSzPts val="2400"/>
              <a:buFont typeface="Calibri"/>
              <a:buNone/>
              <a:defRPr b="0" i="0" sz="24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106" name="Google Shape;106;p24"/>
          <p:cNvSpPr/>
          <p:nvPr>
            <p:ph idx="2" type="pic"/>
          </p:nvPr>
        </p:nvSpPr>
        <p:spPr>
          <a:xfrm>
            <a:off x="3887391" y="740569"/>
            <a:ext cx="4629150" cy="3655219"/>
          </a:xfrm>
          <a:prstGeom prst="rect">
            <a:avLst/>
          </a:prstGeom>
          <a:noFill/>
          <a:ln>
            <a:noFill/>
          </a:ln>
        </p:spPr>
      </p:sp>
      <p:sp>
        <p:nvSpPr>
          <p:cNvPr id="107" name="Google Shape;107;p24"/>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Autofit/>
          </a:bodyPr>
          <a:lstStyle>
            <a:lvl1pPr indent="-228600" lvl="0" marL="457200" marR="0" rtl="0" algn="l">
              <a:lnSpc>
                <a:spcPct val="90000"/>
              </a:lnSpc>
              <a:spcBef>
                <a:spcPts val="800"/>
              </a:spcBef>
              <a:spcAft>
                <a:spcPts val="0"/>
              </a:spcAft>
              <a:buClr>
                <a:schemeClr val="dk1"/>
              </a:buClr>
              <a:buSzPts val="1200"/>
              <a:buFont typeface="Arial"/>
              <a:buNone/>
              <a:defRPr sz="1200">
                <a:solidFill>
                  <a:schemeClr val="dk1"/>
                </a:solidFill>
                <a:latin typeface="Calibri"/>
                <a:ea typeface="Calibri"/>
                <a:cs typeface="Calibri"/>
                <a:sym typeface="Calibri"/>
              </a:defRPr>
            </a:lvl1pPr>
            <a:lvl2pPr indent="-228600" lvl="1" marL="914400" marR="0" rtl="0" algn="l">
              <a:lnSpc>
                <a:spcPct val="90000"/>
              </a:lnSpc>
              <a:spcBef>
                <a:spcPts val="400"/>
              </a:spcBef>
              <a:spcAft>
                <a:spcPts val="0"/>
              </a:spcAft>
              <a:buClr>
                <a:schemeClr val="dk1"/>
              </a:buClr>
              <a:buSzPts val="1100"/>
              <a:buFont typeface="Arial"/>
              <a:buNone/>
              <a:defRPr b="0" i="0" sz="11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9pPr>
          </a:lstStyle>
          <a:p/>
        </p:txBody>
      </p:sp>
      <p:sp>
        <p:nvSpPr>
          <p:cNvPr id="108" name="Google Shape;108;p24"/>
          <p:cNvSpPr txBox="1"/>
          <p:nvPr>
            <p:ph idx="10" type="dt"/>
          </p:nvPr>
        </p:nvSpPr>
        <p:spPr>
          <a:xfrm>
            <a:off x="628650" y="4767263"/>
            <a:ext cx="20574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09" name="Google Shape;109;p24"/>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10" name="Google Shape;110;p24"/>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1" name="Shape 111"/>
        <p:cNvGrpSpPr/>
        <p:nvPr/>
      </p:nvGrpSpPr>
      <p:grpSpPr>
        <a:xfrm>
          <a:off x="0" y="0"/>
          <a:ext cx="0" cy="0"/>
          <a:chOff x="0" y="0"/>
          <a:chExt cx="0" cy="0"/>
        </a:xfrm>
      </p:grpSpPr>
      <p:sp>
        <p:nvSpPr>
          <p:cNvPr id="112" name="Google Shape;112;p25"/>
          <p:cNvSpPr txBox="1"/>
          <p:nvPr>
            <p:ph type="title"/>
          </p:nvPr>
        </p:nvSpPr>
        <p:spPr>
          <a:xfrm>
            <a:off x="628650" y="273844"/>
            <a:ext cx="7886700" cy="994172"/>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113" name="Google Shape;113;p25"/>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sz="2100">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14" name="Google Shape;114;p25"/>
          <p:cNvSpPr txBox="1"/>
          <p:nvPr>
            <p:ph idx="10" type="dt"/>
          </p:nvPr>
        </p:nvSpPr>
        <p:spPr>
          <a:xfrm>
            <a:off x="628650" y="4767263"/>
            <a:ext cx="20574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15" name="Google Shape;115;p25"/>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16" name="Google Shape;116;p25"/>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7" name="Shape 117"/>
        <p:cNvGrpSpPr/>
        <p:nvPr/>
      </p:nvGrpSpPr>
      <p:grpSpPr>
        <a:xfrm>
          <a:off x="0" y="0"/>
          <a:ext cx="0" cy="0"/>
          <a:chOff x="0" y="0"/>
          <a:chExt cx="0" cy="0"/>
        </a:xfrm>
      </p:grpSpPr>
      <p:sp>
        <p:nvSpPr>
          <p:cNvPr id="118" name="Google Shape;118;p26"/>
          <p:cNvSpPr txBox="1"/>
          <p:nvPr>
            <p:ph type="title"/>
          </p:nvPr>
        </p:nvSpPr>
        <p:spPr>
          <a:xfrm rot="5400000">
            <a:off x="5350073" y="1467445"/>
            <a:ext cx="4358879" cy="1971675"/>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119" name="Google Shape;119;p26"/>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sz="2100">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20" name="Google Shape;120;p26"/>
          <p:cNvSpPr txBox="1"/>
          <p:nvPr>
            <p:ph idx="10" type="dt"/>
          </p:nvPr>
        </p:nvSpPr>
        <p:spPr>
          <a:xfrm>
            <a:off x="628650" y="4767263"/>
            <a:ext cx="20574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21" name="Google Shape;121;p26"/>
          <p:cNvSpPr txBox="1"/>
          <p:nvPr>
            <p:ph idx="11" type="ftr"/>
          </p:nvPr>
        </p:nvSpPr>
        <p:spPr>
          <a:xfrm>
            <a:off x="3028950" y="4767263"/>
            <a:ext cx="3086100" cy="273844"/>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22" name="Google Shape;122;p26"/>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3.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1200" u="none" cap="none" strike="noStrike">
                <a:solidFill>
                  <a:srgbClr val="1C7DDB"/>
                </a:solidFill>
                <a:latin typeface="Arial"/>
                <a:ea typeface="Arial"/>
                <a:cs typeface="Arial"/>
                <a:sym typeface="Arial"/>
              </a:defRPr>
            </a:lvl1pPr>
            <a:lvl2pPr indent="0" lvl="1" marL="0" marR="0" rtl="0" algn="r">
              <a:spcBef>
                <a:spcPts val="0"/>
              </a:spcBef>
              <a:buNone/>
              <a:defRPr b="0" i="0" sz="1200" u="none" cap="none" strike="noStrike">
                <a:solidFill>
                  <a:srgbClr val="1C7DDB"/>
                </a:solidFill>
                <a:latin typeface="Arial"/>
                <a:ea typeface="Arial"/>
                <a:cs typeface="Arial"/>
                <a:sym typeface="Arial"/>
              </a:defRPr>
            </a:lvl2pPr>
            <a:lvl3pPr indent="0" lvl="2" marL="0" marR="0" rtl="0" algn="r">
              <a:spcBef>
                <a:spcPts val="0"/>
              </a:spcBef>
              <a:buNone/>
              <a:defRPr b="0" i="0" sz="1200" u="none" cap="none" strike="noStrike">
                <a:solidFill>
                  <a:srgbClr val="1C7DDB"/>
                </a:solidFill>
                <a:latin typeface="Arial"/>
                <a:ea typeface="Arial"/>
                <a:cs typeface="Arial"/>
                <a:sym typeface="Arial"/>
              </a:defRPr>
            </a:lvl3pPr>
            <a:lvl4pPr indent="0" lvl="3" marL="0" marR="0" rtl="0" algn="r">
              <a:spcBef>
                <a:spcPts val="0"/>
              </a:spcBef>
              <a:buNone/>
              <a:defRPr b="0" i="0" sz="1200" u="none" cap="none" strike="noStrike">
                <a:solidFill>
                  <a:srgbClr val="1C7DDB"/>
                </a:solidFill>
                <a:latin typeface="Arial"/>
                <a:ea typeface="Arial"/>
                <a:cs typeface="Arial"/>
                <a:sym typeface="Arial"/>
              </a:defRPr>
            </a:lvl4pPr>
            <a:lvl5pPr indent="0" lvl="4" marL="0" marR="0" rtl="0" algn="r">
              <a:spcBef>
                <a:spcPts val="0"/>
              </a:spcBef>
              <a:buNone/>
              <a:defRPr b="0" i="0" sz="1200" u="none" cap="none" strike="noStrike">
                <a:solidFill>
                  <a:srgbClr val="1C7DDB"/>
                </a:solidFill>
                <a:latin typeface="Arial"/>
                <a:ea typeface="Arial"/>
                <a:cs typeface="Arial"/>
                <a:sym typeface="Arial"/>
              </a:defRPr>
            </a:lvl5pPr>
            <a:lvl6pPr indent="0" lvl="5" marL="0" marR="0" rtl="0" algn="r">
              <a:spcBef>
                <a:spcPts val="0"/>
              </a:spcBef>
              <a:buNone/>
              <a:defRPr b="0" i="0" sz="1200" u="none" cap="none" strike="noStrike">
                <a:solidFill>
                  <a:srgbClr val="1C7DDB"/>
                </a:solidFill>
                <a:latin typeface="Arial"/>
                <a:ea typeface="Arial"/>
                <a:cs typeface="Arial"/>
                <a:sym typeface="Arial"/>
              </a:defRPr>
            </a:lvl6pPr>
            <a:lvl7pPr indent="0" lvl="6" marL="0" marR="0" rtl="0" algn="r">
              <a:spcBef>
                <a:spcPts val="0"/>
              </a:spcBef>
              <a:buNone/>
              <a:defRPr b="0" i="0" sz="1200" u="none" cap="none" strike="noStrike">
                <a:solidFill>
                  <a:srgbClr val="1C7DDB"/>
                </a:solidFill>
                <a:latin typeface="Arial"/>
                <a:ea typeface="Arial"/>
                <a:cs typeface="Arial"/>
                <a:sym typeface="Arial"/>
              </a:defRPr>
            </a:lvl7pPr>
            <a:lvl8pPr indent="0" lvl="7" marL="0" marR="0" rtl="0" algn="r">
              <a:spcBef>
                <a:spcPts val="0"/>
              </a:spcBef>
              <a:buNone/>
              <a:defRPr b="0" i="0" sz="1200" u="none" cap="none" strike="noStrike">
                <a:solidFill>
                  <a:srgbClr val="1C7DDB"/>
                </a:solidFill>
                <a:latin typeface="Arial"/>
                <a:ea typeface="Arial"/>
                <a:cs typeface="Arial"/>
                <a:sym typeface="Arial"/>
              </a:defRPr>
            </a:lvl8pPr>
            <a:lvl9pPr indent="0" lvl="8" marL="0" marR="0" rtl="0" algn="r">
              <a:spcBef>
                <a:spcPts val="0"/>
              </a:spcBef>
              <a:buNone/>
              <a:defRPr b="0" i="0" sz="1200" u="none" cap="none" strike="noStrike">
                <a:solidFill>
                  <a:srgbClr val="1C7D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3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1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 Id="rId3" Type="http://schemas.openxmlformats.org/officeDocument/2006/relationships/image" Target="../media/image1.png"/><Relationship Id="rId4" Type="http://schemas.openxmlformats.org/officeDocument/2006/relationships/image" Target="../media/image1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 Id="rId3" Type="http://schemas.openxmlformats.org/officeDocument/2006/relationships/image" Target="../media/image3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 Id="rId3" Type="http://schemas.openxmlformats.org/officeDocument/2006/relationships/image" Target="../media/image1.png"/><Relationship Id="rId4" Type="http://schemas.openxmlformats.org/officeDocument/2006/relationships/image" Target="../media/image19.png"/><Relationship Id="rId5" Type="http://schemas.openxmlformats.org/officeDocument/2006/relationships/image" Target="../media/image1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 Id="rId3" Type="http://schemas.openxmlformats.org/officeDocument/2006/relationships/image" Target="../media/image1.png"/><Relationship Id="rId4" Type="http://schemas.openxmlformats.org/officeDocument/2006/relationships/image" Target="../media/image1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 Id="rId3" Type="http://schemas.openxmlformats.org/officeDocument/2006/relationships/image" Target="../media/image1.png"/><Relationship Id="rId4" Type="http://schemas.openxmlformats.org/officeDocument/2006/relationships/image" Target="../media/image1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 Id="rId3" Type="http://schemas.openxmlformats.org/officeDocument/2006/relationships/image" Target="../media/image33.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 Id="rId3" Type="http://schemas.openxmlformats.org/officeDocument/2006/relationships/image" Target="../media/image1.png"/><Relationship Id="rId4" Type="http://schemas.openxmlformats.org/officeDocument/2006/relationships/image" Target="../media/image25.jpg"/><Relationship Id="rId5"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 Id="rId3" Type="http://schemas.openxmlformats.org/officeDocument/2006/relationships/image" Target="../media/image1.png"/><Relationship Id="rId4" Type="http://schemas.openxmlformats.org/officeDocument/2006/relationships/image" Target="../media/image30.png"/><Relationship Id="rId5" Type="http://schemas.openxmlformats.org/officeDocument/2006/relationships/image" Target="../media/image23.png"/><Relationship Id="rId6" Type="http://schemas.openxmlformats.org/officeDocument/2006/relationships/image" Target="../media/image2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 Id="rId3" Type="http://schemas.openxmlformats.org/officeDocument/2006/relationships/image" Target="../media/image1.png"/><Relationship Id="rId4" Type="http://schemas.openxmlformats.org/officeDocument/2006/relationships/image" Target="../media/image3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 Id="rId3" Type="http://schemas.openxmlformats.org/officeDocument/2006/relationships/image" Target="../media/image32.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 Id="rId3" Type="http://schemas.openxmlformats.org/officeDocument/2006/relationships/image" Target="../media/image1.png"/><Relationship Id="rId4" Type="http://schemas.openxmlformats.org/officeDocument/2006/relationships/image" Target="../media/image2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 Id="rId3" Type="http://schemas.openxmlformats.org/officeDocument/2006/relationships/image" Target="../media/image1.png"/><Relationship Id="rId4" Type="http://schemas.openxmlformats.org/officeDocument/2006/relationships/image" Target="../media/image2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5.xml"/><Relationship Id="rId3" Type="http://schemas.openxmlformats.org/officeDocument/2006/relationships/image" Target="../media/image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 Id="rId3" Type="http://schemas.openxmlformats.org/officeDocument/2006/relationships/image" Target="../media/image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7.xml"/><Relationship Id="rId3" Type="http://schemas.openxmlformats.org/officeDocument/2006/relationships/image" Target="../media/image3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27"/>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en"/>
              <a:t>‹#›</a:t>
            </a:fld>
            <a:endParaRPr/>
          </a:p>
        </p:txBody>
      </p:sp>
      <p:sp>
        <p:nvSpPr>
          <p:cNvPr id="129" name="Google Shape;129;p27"/>
          <p:cNvSpPr txBox="1"/>
          <p:nvPr/>
        </p:nvSpPr>
        <p:spPr>
          <a:xfrm>
            <a:off x="684975" y="1402450"/>
            <a:ext cx="6781800" cy="2578500"/>
          </a:xfrm>
          <a:prstGeom prst="rect">
            <a:avLst/>
          </a:prstGeom>
          <a:noFill/>
          <a:ln>
            <a:noFill/>
          </a:ln>
        </p:spPr>
        <p:txBody>
          <a:bodyPr anchorCtr="0" anchor="t" bIns="34275" lIns="68575" spcFirstLastPara="1" rIns="68575" wrap="square" tIns="34275">
            <a:normAutofit/>
          </a:bodyPr>
          <a:lstStyle/>
          <a:p>
            <a:pPr indent="0" lvl="0" marL="0" marR="0" rtl="0" algn="l">
              <a:lnSpc>
                <a:spcPct val="100000"/>
              </a:lnSpc>
              <a:spcBef>
                <a:spcPts val="1100"/>
              </a:spcBef>
              <a:spcAft>
                <a:spcPts val="0"/>
              </a:spcAft>
              <a:buNone/>
            </a:pPr>
            <a:r>
              <a:rPr lang="en" sz="1700">
                <a:solidFill>
                  <a:srgbClr val="292929"/>
                </a:solidFill>
              </a:rPr>
              <a:t>SIDDHANT KISHOR YEOLE</a:t>
            </a:r>
            <a:endParaRPr sz="1700">
              <a:solidFill>
                <a:srgbClr val="292929"/>
              </a:solidFill>
            </a:endParaRPr>
          </a:p>
          <a:p>
            <a:pPr indent="0" lvl="0" marL="0" marR="0" rtl="0" algn="l">
              <a:lnSpc>
                <a:spcPct val="100000"/>
              </a:lnSpc>
              <a:spcBef>
                <a:spcPts val="1100"/>
              </a:spcBef>
              <a:spcAft>
                <a:spcPts val="0"/>
              </a:spcAft>
              <a:buNone/>
            </a:pPr>
            <a:r>
              <a:t/>
            </a:r>
            <a:endParaRPr sz="1700">
              <a:solidFill>
                <a:srgbClr val="292929"/>
              </a:solidFill>
            </a:endParaRPr>
          </a:p>
          <a:p>
            <a:pPr indent="0" lvl="0" marL="0" marR="0" rtl="0" algn="l">
              <a:lnSpc>
                <a:spcPct val="100000"/>
              </a:lnSpc>
              <a:spcBef>
                <a:spcPts val="1100"/>
              </a:spcBef>
              <a:spcAft>
                <a:spcPts val="0"/>
              </a:spcAft>
              <a:buNone/>
            </a:pPr>
            <a:r>
              <a:rPr lang="en" sz="1700">
                <a:solidFill>
                  <a:srgbClr val="292929"/>
                </a:solidFill>
              </a:rPr>
              <a:t>10/09/2022</a:t>
            </a:r>
            <a:endParaRPr sz="1700">
              <a:solidFill>
                <a:srgbClr val="292929"/>
              </a:solidFill>
            </a:endParaRPr>
          </a:p>
        </p:txBody>
      </p:sp>
      <p:sp>
        <p:nvSpPr>
          <p:cNvPr id="130" name="Google Shape;130;p27"/>
          <p:cNvSpPr txBox="1"/>
          <p:nvPr/>
        </p:nvSpPr>
        <p:spPr>
          <a:xfrm>
            <a:off x="570450" y="263925"/>
            <a:ext cx="71178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3000">
                <a:solidFill>
                  <a:srgbClr val="0B49CB"/>
                </a:solidFill>
              </a:rPr>
              <a:t>Applied Data Science Capstone </a:t>
            </a:r>
            <a:endParaRPr sz="11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9" name="Shape 279"/>
        <p:cNvGrpSpPr/>
        <p:nvPr/>
      </p:nvGrpSpPr>
      <p:grpSpPr>
        <a:xfrm>
          <a:off x="0" y="0"/>
          <a:ext cx="0" cy="0"/>
          <a:chOff x="0" y="0"/>
          <a:chExt cx="0" cy="0"/>
        </a:xfrm>
      </p:grpSpPr>
      <p:sp>
        <p:nvSpPr>
          <p:cNvPr id="280" name="Google Shape;280;p36"/>
          <p:cNvSpPr txBox="1"/>
          <p:nvPr>
            <p:ph idx="12" type="sldNum"/>
          </p:nvPr>
        </p:nvSpPr>
        <p:spPr>
          <a:xfrm>
            <a:off x="6489304" y="4519180"/>
            <a:ext cx="2057400" cy="3012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281" name="Google Shape;281;p36"/>
          <p:cNvSpPr txBox="1"/>
          <p:nvPr>
            <p:ph idx="1" type="body"/>
          </p:nvPr>
        </p:nvSpPr>
        <p:spPr>
          <a:xfrm>
            <a:off x="546324" y="1035775"/>
            <a:ext cx="7714500" cy="3263400"/>
          </a:xfrm>
          <a:prstGeom prst="rect">
            <a:avLst/>
          </a:prstGeom>
          <a:noFill/>
          <a:ln>
            <a:noFill/>
          </a:ln>
        </p:spPr>
        <p:txBody>
          <a:bodyPr anchorCtr="0" anchor="t" bIns="34275" lIns="68575" spcFirstLastPara="1" rIns="68575" wrap="square" tIns="34275">
            <a:noAutofit/>
          </a:bodyPr>
          <a:lstStyle/>
          <a:p>
            <a:pPr indent="-336550" lvl="0" marL="457200" rtl="0" algn="l">
              <a:lnSpc>
                <a:spcPct val="100000"/>
              </a:lnSpc>
              <a:spcBef>
                <a:spcPts val="0"/>
              </a:spcBef>
              <a:spcAft>
                <a:spcPts val="0"/>
              </a:spcAft>
              <a:buClr>
                <a:srgbClr val="292929"/>
              </a:buClr>
              <a:buSzPts val="1700"/>
              <a:buChar char="•"/>
            </a:pPr>
            <a:r>
              <a:rPr lang="en" sz="1500">
                <a:solidFill>
                  <a:srgbClr val="404040"/>
                </a:solidFill>
              </a:rPr>
              <a:t>To categorize data, a training label was created using binary representation. A successful landing is 1 while an unsuccessful landing is denoted as 0.</a:t>
            </a:r>
            <a:endParaRPr sz="1500">
              <a:solidFill>
                <a:srgbClr val="242424"/>
              </a:solidFill>
            </a:endParaRPr>
          </a:p>
          <a:p>
            <a:pPr indent="-336550" lvl="0" marL="457200" rtl="0" algn="l">
              <a:lnSpc>
                <a:spcPct val="100000"/>
              </a:lnSpc>
              <a:spcBef>
                <a:spcPts val="900"/>
              </a:spcBef>
              <a:spcAft>
                <a:spcPts val="0"/>
              </a:spcAft>
              <a:buClr>
                <a:srgbClr val="292929"/>
              </a:buClr>
              <a:buSzPts val="1700"/>
              <a:buChar char="•"/>
            </a:pPr>
            <a:r>
              <a:rPr lang="en" sz="1500">
                <a:solidFill>
                  <a:srgbClr val="404040"/>
                </a:solidFill>
              </a:rPr>
              <a:t>The outcomes are split based on - Mission Outcome and Landing location</a:t>
            </a:r>
            <a:endParaRPr sz="1500">
              <a:solidFill>
                <a:srgbClr val="242424"/>
              </a:solidFill>
            </a:endParaRPr>
          </a:p>
          <a:p>
            <a:pPr indent="-336550" lvl="0" marL="457200" rtl="0" algn="l">
              <a:lnSpc>
                <a:spcPct val="100000"/>
              </a:lnSpc>
              <a:spcBef>
                <a:spcPts val="200"/>
              </a:spcBef>
              <a:spcAft>
                <a:spcPts val="0"/>
              </a:spcAft>
              <a:buClr>
                <a:srgbClr val="292929"/>
              </a:buClr>
              <a:buSzPts val="1700"/>
              <a:buChar char="•"/>
            </a:pPr>
            <a:r>
              <a:rPr lang="en" sz="1500">
                <a:solidFill>
                  <a:srgbClr val="404040"/>
                </a:solidFill>
              </a:rPr>
              <a:t>A new training label was created - ‘class’ which is set to 1 if ‘Mission Outcome’ is ‘True’</a:t>
            </a:r>
            <a:endParaRPr sz="1500">
              <a:solidFill>
                <a:srgbClr val="242424"/>
              </a:solidFill>
            </a:endParaRPr>
          </a:p>
          <a:p>
            <a:pPr indent="-323850" lvl="0" marL="457200" rtl="0" algn="l">
              <a:lnSpc>
                <a:spcPct val="100000"/>
              </a:lnSpc>
              <a:spcBef>
                <a:spcPts val="200"/>
              </a:spcBef>
              <a:spcAft>
                <a:spcPts val="0"/>
              </a:spcAft>
              <a:buClr>
                <a:srgbClr val="242424"/>
              </a:buClr>
              <a:buSzPts val="1500"/>
              <a:buChar char="•"/>
            </a:pPr>
            <a:r>
              <a:rPr lang="en" sz="1500">
                <a:solidFill>
                  <a:srgbClr val="242424"/>
                </a:solidFill>
              </a:rPr>
              <a:t>The value are mapped as follows:</a:t>
            </a:r>
            <a:endParaRPr sz="1500">
              <a:solidFill>
                <a:srgbClr val="242424"/>
              </a:solidFill>
            </a:endParaRPr>
          </a:p>
          <a:p>
            <a:pPr indent="0" lvl="0" marL="457200" rtl="0" algn="l">
              <a:lnSpc>
                <a:spcPct val="100000"/>
              </a:lnSpc>
              <a:spcBef>
                <a:spcPts val="200"/>
              </a:spcBef>
              <a:spcAft>
                <a:spcPts val="0"/>
              </a:spcAft>
              <a:buNone/>
            </a:pPr>
            <a:r>
              <a:rPr lang="en" sz="1500">
                <a:solidFill>
                  <a:srgbClr val="242424"/>
                </a:solidFill>
              </a:rPr>
              <a:t>- </a:t>
            </a:r>
            <a:r>
              <a:rPr lang="en" sz="1500">
                <a:solidFill>
                  <a:srgbClr val="404040"/>
                </a:solidFill>
              </a:rPr>
              <a:t>True ASDS, True RTLS, &amp; True Ocean – set to - 1</a:t>
            </a:r>
            <a:endParaRPr sz="1500">
              <a:solidFill>
                <a:srgbClr val="242424"/>
              </a:solidFill>
            </a:endParaRPr>
          </a:p>
          <a:p>
            <a:pPr indent="0" lvl="0" marL="12700" rtl="0" algn="l">
              <a:spcBef>
                <a:spcPts val="900"/>
              </a:spcBef>
              <a:spcAft>
                <a:spcPts val="0"/>
              </a:spcAft>
              <a:buNone/>
            </a:pPr>
            <a:r>
              <a:rPr lang="en" sz="1500">
                <a:solidFill>
                  <a:srgbClr val="404040"/>
                </a:solidFill>
              </a:rPr>
              <a:t>	- None None, False ASDS, None ASDS, False Ocean, False RTLS – set to 0</a:t>
            </a:r>
            <a:endParaRPr sz="1500">
              <a:solidFill>
                <a:srgbClr val="404040"/>
              </a:solidFill>
            </a:endParaRPr>
          </a:p>
          <a:p>
            <a:pPr indent="0" lvl="0" marL="0" rtl="0" algn="l">
              <a:spcBef>
                <a:spcPts val="900"/>
              </a:spcBef>
              <a:spcAft>
                <a:spcPts val="0"/>
              </a:spcAft>
              <a:buNone/>
            </a:pPr>
            <a:r>
              <a:t/>
            </a:r>
            <a:endParaRPr sz="1500">
              <a:solidFill>
                <a:srgbClr val="404040"/>
              </a:solidFill>
            </a:endParaRPr>
          </a:p>
          <a:p>
            <a:pPr indent="-323850" lvl="0" marL="457200" marR="0" rtl="0" algn="l">
              <a:lnSpc>
                <a:spcPct val="90000"/>
              </a:lnSpc>
              <a:spcBef>
                <a:spcPts val="800"/>
              </a:spcBef>
              <a:spcAft>
                <a:spcPts val="0"/>
              </a:spcAft>
              <a:buClr>
                <a:srgbClr val="292929"/>
              </a:buClr>
              <a:buSzPts val="1500"/>
              <a:buChar char="●"/>
            </a:pPr>
            <a:r>
              <a:rPr lang="en" sz="1500">
                <a:solidFill>
                  <a:srgbClr val="292929"/>
                </a:solidFill>
              </a:rPr>
              <a:t>Github: https://github.com/Daredevil0712/Applied_Data_Science_Capstone/blob/main/labs-jupyter-spacex-Data%20wrangling.ipynb</a:t>
            </a:r>
            <a:endParaRPr sz="900"/>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p:txBody>
      </p:sp>
      <p:sp>
        <p:nvSpPr>
          <p:cNvPr id="282" name="Google Shape;282;p36"/>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Data Wrangling</a:t>
            </a:r>
            <a:endParaRPr sz="11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6" name="Shape 286"/>
        <p:cNvGrpSpPr/>
        <p:nvPr/>
      </p:nvGrpSpPr>
      <p:grpSpPr>
        <a:xfrm>
          <a:off x="0" y="0"/>
          <a:ext cx="0" cy="0"/>
          <a:chOff x="0" y="0"/>
          <a:chExt cx="0" cy="0"/>
        </a:xfrm>
      </p:grpSpPr>
      <p:sp>
        <p:nvSpPr>
          <p:cNvPr id="287" name="Google Shape;287;p37"/>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288" name="Google Shape;288;p37"/>
          <p:cNvSpPr txBox="1"/>
          <p:nvPr>
            <p:ph idx="1" type="body"/>
          </p:nvPr>
        </p:nvSpPr>
        <p:spPr>
          <a:xfrm>
            <a:off x="577499" y="1088675"/>
            <a:ext cx="7808100" cy="3263400"/>
          </a:xfrm>
          <a:prstGeom prst="rect">
            <a:avLst/>
          </a:prstGeom>
          <a:noFill/>
          <a:ln>
            <a:noFill/>
          </a:ln>
        </p:spPr>
        <p:txBody>
          <a:bodyPr anchorCtr="0" anchor="t" bIns="34275" lIns="68575" spcFirstLastPara="1" rIns="68575" wrap="square" tIns="34275">
            <a:noAutofit/>
          </a:bodyPr>
          <a:lstStyle/>
          <a:p>
            <a:pPr indent="-336550" lvl="0" marL="457200" marR="419100" rtl="0" algn="l">
              <a:lnSpc>
                <a:spcPct val="110500"/>
              </a:lnSpc>
              <a:spcBef>
                <a:spcPts val="0"/>
              </a:spcBef>
              <a:spcAft>
                <a:spcPts val="0"/>
              </a:spcAft>
              <a:buClr>
                <a:srgbClr val="292929"/>
              </a:buClr>
              <a:buSzPts val="1700"/>
              <a:buChar char="•"/>
            </a:pPr>
            <a:r>
              <a:rPr lang="en" sz="1500">
                <a:solidFill>
                  <a:srgbClr val="404040"/>
                </a:solidFill>
              </a:rPr>
              <a:t>Exploratory Data Analysis was performed on the following variables:</a:t>
            </a:r>
            <a:endParaRPr sz="1500">
              <a:solidFill>
                <a:srgbClr val="404040"/>
              </a:solidFill>
            </a:endParaRPr>
          </a:p>
          <a:p>
            <a:pPr indent="-323850" lvl="0" marL="457200" marR="419100" rtl="0" algn="l">
              <a:lnSpc>
                <a:spcPct val="110500"/>
              </a:lnSpc>
              <a:spcBef>
                <a:spcPts val="0"/>
              </a:spcBef>
              <a:spcAft>
                <a:spcPts val="0"/>
              </a:spcAft>
              <a:buClr>
                <a:srgbClr val="404040"/>
              </a:buClr>
              <a:buSzPts val="1500"/>
              <a:buChar char="-"/>
            </a:pPr>
            <a:r>
              <a:rPr lang="en" sz="1500">
                <a:solidFill>
                  <a:srgbClr val="404040"/>
                </a:solidFill>
              </a:rPr>
              <a:t>Flight Number, Payload Mass, Launch Site,  Orbit, Class and Year.</a:t>
            </a:r>
            <a:endParaRPr sz="1500">
              <a:solidFill>
                <a:schemeClr val="dk1"/>
              </a:solidFill>
            </a:endParaRPr>
          </a:p>
          <a:p>
            <a:pPr indent="-336550" lvl="0" marL="457200" rtl="0" algn="l">
              <a:spcBef>
                <a:spcPts val="800"/>
              </a:spcBef>
              <a:spcAft>
                <a:spcPts val="0"/>
              </a:spcAft>
              <a:buClr>
                <a:srgbClr val="292929"/>
              </a:buClr>
              <a:buSzPts val="1700"/>
              <a:buChar char="•"/>
            </a:pPr>
            <a:r>
              <a:rPr lang="en" sz="1500" u="sng">
                <a:solidFill>
                  <a:srgbClr val="404040"/>
                </a:solidFill>
              </a:rPr>
              <a:t>Different Plots Used included:</a:t>
            </a:r>
            <a:endParaRPr sz="1500">
              <a:solidFill>
                <a:schemeClr val="dk1"/>
              </a:solidFill>
            </a:endParaRPr>
          </a:p>
          <a:p>
            <a:pPr indent="-336550" lvl="0" marL="457200" marR="304800" rtl="0" algn="l">
              <a:lnSpc>
                <a:spcPct val="110500"/>
              </a:lnSpc>
              <a:spcBef>
                <a:spcPts val="1100"/>
              </a:spcBef>
              <a:spcAft>
                <a:spcPts val="0"/>
              </a:spcAft>
              <a:buClr>
                <a:srgbClr val="292929"/>
              </a:buClr>
              <a:buSzPts val="1700"/>
              <a:buChar char="•"/>
            </a:pPr>
            <a:r>
              <a:rPr lang="en" sz="1500">
                <a:solidFill>
                  <a:srgbClr val="404040"/>
                </a:solidFill>
              </a:rPr>
              <a:t>Flight Number vs. Payload Mass, Flight Number vs. Launch Site, Payload Mass vs. Launch Site,  Orbit vs. Success Rate, Flight Number vs. Orbit, Payload vs Orbit, and Success Yearly Trend</a:t>
            </a:r>
            <a:endParaRPr sz="1500">
              <a:solidFill>
                <a:schemeClr val="dk1"/>
              </a:solidFill>
            </a:endParaRPr>
          </a:p>
          <a:p>
            <a:pPr indent="-336550" lvl="0" marL="457200" rtl="0" algn="l">
              <a:lnSpc>
                <a:spcPct val="115000"/>
              </a:lnSpc>
              <a:spcBef>
                <a:spcPts val="900"/>
              </a:spcBef>
              <a:spcAft>
                <a:spcPts val="0"/>
              </a:spcAft>
              <a:buClr>
                <a:srgbClr val="292929"/>
              </a:buClr>
              <a:buSzPts val="1700"/>
              <a:buChar char="•"/>
            </a:pPr>
            <a:r>
              <a:rPr lang="en" sz="1500">
                <a:solidFill>
                  <a:srgbClr val="404040"/>
                </a:solidFill>
              </a:rPr>
              <a:t>Scatter plots, line charts, and bar plots were used to compare relationships between variables or to check if a relationship exists so as to use the features in training the machine learning model.</a:t>
            </a:r>
            <a:endParaRPr sz="1500">
              <a:solidFill>
                <a:schemeClr val="dk1"/>
              </a:solidFill>
            </a:endParaRPr>
          </a:p>
          <a:p>
            <a:pPr indent="-171450" lvl="0" marL="177800" marR="0" rtl="0" algn="l">
              <a:lnSpc>
                <a:spcPct val="100000"/>
              </a:lnSpc>
              <a:spcBef>
                <a:spcPts val="1100"/>
              </a:spcBef>
              <a:spcAft>
                <a:spcPts val="0"/>
              </a:spcAft>
              <a:buClr>
                <a:srgbClr val="292929"/>
              </a:buClr>
              <a:buSzPts val="1500"/>
              <a:buFont typeface="Arial"/>
              <a:buChar char="•"/>
            </a:pPr>
            <a:r>
              <a:rPr lang="en" sz="1500">
                <a:solidFill>
                  <a:srgbClr val="292929"/>
                </a:solidFill>
              </a:rPr>
              <a:t>Github: https://github.com/Daredevil0712/Applied_Data_Science_Capstone/blob/main/jupyter-labs-eda-dataviz.ipynb</a:t>
            </a:r>
            <a:endParaRPr sz="900"/>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p:txBody>
      </p:sp>
      <p:sp>
        <p:nvSpPr>
          <p:cNvPr id="289" name="Google Shape;289;p37"/>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EDA with Data Visualization</a:t>
            </a:r>
            <a:endParaRPr sz="1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3" name="Shape 293"/>
        <p:cNvGrpSpPr/>
        <p:nvPr/>
      </p:nvGrpSpPr>
      <p:grpSpPr>
        <a:xfrm>
          <a:off x="0" y="0"/>
          <a:ext cx="0" cy="0"/>
          <a:chOff x="0" y="0"/>
          <a:chExt cx="0" cy="0"/>
        </a:xfrm>
      </p:grpSpPr>
      <p:sp>
        <p:nvSpPr>
          <p:cNvPr id="294" name="Google Shape;294;p38"/>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295" name="Google Shape;295;p38"/>
          <p:cNvSpPr txBox="1"/>
          <p:nvPr>
            <p:ph idx="1" type="body"/>
          </p:nvPr>
        </p:nvSpPr>
        <p:spPr>
          <a:xfrm>
            <a:off x="577507" y="1222456"/>
            <a:ext cx="7309200" cy="3263400"/>
          </a:xfrm>
          <a:prstGeom prst="rect">
            <a:avLst/>
          </a:prstGeom>
          <a:noFill/>
          <a:ln>
            <a:noFill/>
          </a:ln>
        </p:spPr>
        <p:txBody>
          <a:bodyPr anchorCtr="0" anchor="t" bIns="34275" lIns="68575" spcFirstLastPara="1" rIns="68575" wrap="square" tIns="34275">
            <a:noAutofit/>
          </a:bodyPr>
          <a:lstStyle/>
          <a:p>
            <a:pPr indent="-323850" lvl="0" marL="457200" rtl="0" algn="l">
              <a:spcBef>
                <a:spcPts val="900"/>
              </a:spcBef>
              <a:spcAft>
                <a:spcPts val="0"/>
              </a:spcAft>
              <a:buClr>
                <a:srgbClr val="404040"/>
              </a:buClr>
              <a:buSzPts val="1500"/>
              <a:buChar char="•"/>
            </a:pPr>
            <a:r>
              <a:rPr lang="en" sz="1500">
                <a:solidFill>
                  <a:schemeClr val="dk1"/>
                </a:solidFill>
              </a:rPr>
              <a:t>After loading the data set into the IBM db2 database, data was </a:t>
            </a:r>
            <a:r>
              <a:rPr lang="en" sz="1500">
                <a:solidFill>
                  <a:srgbClr val="404040"/>
                </a:solidFill>
              </a:rPr>
              <a:t>queried using SQL Python integration.</a:t>
            </a:r>
            <a:endParaRPr sz="1500">
              <a:solidFill>
                <a:schemeClr val="dk1"/>
              </a:solidFill>
            </a:endParaRPr>
          </a:p>
          <a:p>
            <a:pPr indent="-336550" lvl="0" marL="457200" rtl="0" algn="l">
              <a:spcBef>
                <a:spcPts val="1200"/>
              </a:spcBef>
              <a:spcAft>
                <a:spcPts val="0"/>
              </a:spcAft>
              <a:buClr>
                <a:srgbClr val="292929"/>
              </a:buClr>
              <a:buSzPts val="1700"/>
              <a:buChar char="•"/>
            </a:pPr>
            <a:r>
              <a:rPr lang="en" sz="1500">
                <a:solidFill>
                  <a:srgbClr val="404040"/>
                </a:solidFill>
              </a:rPr>
              <a:t>Queries are written to extract feature-specific data to understand the dataset properly</a:t>
            </a:r>
            <a:endParaRPr sz="1500">
              <a:solidFill>
                <a:schemeClr val="dk1"/>
              </a:solidFill>
            </a:endParaRPr>
          </a:p>
          <a:p>
            <a:pPr indent="-336550" lvl="0" marL="457200" marR="330200" rtl="0" algn="l">
              <a:lnSpc>
                <a:spcPct val="110000"/>
              </a:lnSpc>
              <a:spcBef>
                <a:spcPts val="1100"/>
              </a:spcBef>
              <a:spcAft>
                <a:spcPts val="0"/>
              </a:spcAft>
              <a:buClr>
                <a:srgbClr val="292929"/>
              </a:buClr>
              <a:buSzPts val="1700"/>
              <a:buChar char="•"/>
            </a:pPr>
            <a:r>
              <a:rPr lang="en" sz="1500">
                <a:solidFill>
                  <a:srgbClr val="404040"/>
                </a:solidFill>
              </a:rPr>
              <a:t>Information about launch site names, mission outcomes, various pay load sizes of  customers and booster versions, and landing outcomes was extracted using the SQL queries in this part of the project.</a:t>
            </a:r>
            <a:endParaRPr sz="1700">
              <a:solidFill>
                <a:srgbClr val="292929"/>
              </a:solidFill>
            </a:endParaRPr>
          </a:p>
          <a:p>
            <a:pPr indent="-171450" lvl="0" marL="177800" marR="0" rtl="0" algn="l">
              <a:lnSpc>
                <a:spcPct val="100000"/>
              </a:lnSpc>
              <a:spcBef>
                <a:spcPts val="1100"/>
              </a:spcBef>
              <a:spcAft>
                <a:spcPts val="0"/>
              </a:spcAft>
              <a:buClr>
                <a:srgbClr val="292929"/>
              </a:buClr>
              <a:buSzPts val="1500"/>
              <a:buFont typeface="Arial"/>
              <a:buChar char="•"/>
            </a:pPr>
            <a:r>
              <a:rPr lang="en" sz="1500">
                <a:solidFill>
                  <a:srgbClr val="292929"/>
                </a:solidFill>
              </a:rPr>
              <a:t>Github: https://github.com/Daredevil0712/Applied_Data_Science_Capstone/blob/main/jupyter-labs-eda-sql-coursera_sqllite.ipynb</a:t>
            </a:r>
            <a:endParaRPr sz="900"/>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p:txBody>
      </p:sp>
      <p:sp>
        <p:nvSpPr>
          <p:cNvPr id="296" name="Google Shape;296;p38"/>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EDA with SQL</a:t>
            </a:r>
            <a:endParaRPr sz="3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0" name="Shape 300"/>
        <p:cNvGrpSpPr/>
        <p:nvPr/>
      </p:nvGrpSpPr>
      <p:grpSpPr>
        <a:xfrm>
          <a:off x="0" y="0"/>
          <a:ext cx="0" cy="0"/>
          <a:chOff x="0" y="0"/>
          <a:chExt cx="0" cy="0"/>
        </a:xfrm>
      </p:grpSpPr>
      <p:sp>
        <p:nvSpPr>
          <p:cNvPr id="301" name="Google Shape;301;p39"/>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02" name="Google Shape;302;p39"/>
          <p:cNvSpPr txBox="1"/>
          <p:nvPr>
            <p:ph idx="1" type="body"/>
          </p:nvPr>
        </p:nvSpPr>
        <p:spPr>
          <a:xfrm>
            <a:off x="628650" y="1406290"/>
            <a:ext cx="7886700" cy="3263504"/>
          </a:xfrm>
          <a:prstGeom prst="rect">
            <a:avLst/>
          </a:prstGeom>
          <a:noFill/>
          <a:ln>
            <a:noFill/>
          </a:ln>
        </p:spPr>
        <p:txBody>
          <a:bodyPr anchorCtr="0" anchor="t" bIns="34275" lIns="68575" spcFirstLastPara="1" rIns="68575" wrap="square" tIns="34275">
            <a:normAutofit/>
          </a:bodyPr>
          <a:lstStyle/>
          <a:p>
            <a:pPr indent="-336550" lvl="0" marL="457200" rtl="0" algn="l">
              <a:lnSpc>
                <a:spcPct val="110500"/>
              </a:lnSpc>
              <a:spcBef>
                <a:spcPts val="0"/>
              </a:spcBef>
              <a:spcAft>
                <a:spcPts val="0"/>
              </a:spcAft>
              <a:buClr>
                <a:srgbClr val="292929"/>
              </a:buClr>
              <a:buSzPts val="1700"/>
              <a:buChar char="•"/>
            </a:pPr>
            <a:r>
              <a:rPr lang="en" sz="1500">
                <a:solidFill>
                  <a:srgbClr val="404040"/>
                </a:solidFill>
              </a:rPr>
              <a:t>Folium maps are used to interactively mark Launch Sites, Proximity of the sites to key locations and the nature of landings (successful/ unsuccessful)</a:t>
            </a:r>
            <a:endParaRPr sz="1500">
              <a:solidFill>
                <a:srgbClr val="404040"/>
              </a:solidFill>
            </a:endParaRPr>
          </a:p>
          <a:p>
            <a:pPr indent="-336550" lvl="0" marL="457200" marR="228600" rtl="0" algn="l">
              <a:lnSpc>
                <a:spcPct val="115000"/>
              </a:lnSpc>
              <a:spcBef>
                <a:spcPts val="800"/>
              </a:spcBef>
              <a:spcAft>
                <a:spcPts val="0"/>
              </a:spcAft>
              <a:buClr>
                <a:srgbClr val="292929"/>
              </a:buClr>
              <a:buSzPts val="1700"/>
              <a:buChar char="•"/>
            </a:pPr>
            <a:r>
              <a:rPr lang="en" sz="1500">
                <a:solidFill>
                  <a:srgbClr val="404040"/>
                </a:solidFill>
              </a:rPr>
              <a:t>These maps help us understand the reason behind the location of launch sites and related </a:t>
            </a:r>
            <a:r>
              <a:rPr lang="en" sz="1500">
                <a:solidFill>
                  <a:srgbClr val="404040"/>
                </a:solidFill>
              </a:rPr>
              <a:t>operations in specific areas across the country.</a:t>
            </a:r>
            <a:endParaRPr sz="1700">
              <a:solidFill>
                <a:srgbClr val="292929"/>
              </a:solidFill>
            </a:endParaRPr>
          </a:p>
          <a:p>
            <a:pPr indent="-336550" lvl="0" marL="457200" marR="228600" rtl="0" algn="l">
              <a:lnSpc>
                <a:spcPct val="115000"/>
              </a:lnSpc>
              <a:spcBef>
                <a:spcPts val="800"/>
              </a:spcBef>
              <a:spcAft>
                <a:spcPts val="0"/>
              </a:spcAft>
              <a:buClr>
                <a:srgbClr val="292929"/>
              </a:buClr>
              <a:buSzPts val="1700"/>
              <a:buChar char="•"/>
            </a:pPr>
            <a:r>
              <a:rPr lang="en" sz="1500">
                <a:solidFill>
                  <a:srgbClr val="292929"/>
                </a:solidFill>
              </a:rPr>
              <a:t>Github: https://github.com/Daredevil0712/Applied_Data_Science_Capstone/blob/main/lab_jupyter_launch_site_location.ipynb</a:t>
            </a:r>
            <a:endParaRPr sz="900"/>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p:txBody>
      </p:sp>
      <p:sp>
        <p:nvSpPr>
          <p:cNvPr id="303" name="Google Shape;303;p39"/>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Build an Interactive Map with Folium</a:t>
            </a:r>
            <a:endParaRPr sz="3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7" name="Shape 307"/>
        <p:cNvGrpSpPr/>
        <p:nvPr/>
      </p:nvGrpSpPr>
      <p:grpSpPr>
        <a:xfrm>
          <a:off x="0" y="0"/>
          <a:ext cx="0" cy="0"/>
          <a:chOff x="0" y="0"/>
          <a:chExt cx="0" cy="0"/>
        </a:xfrm>
      </p:grpSpPr>
      <p:sp>
        <p:nvSpPr>
          <p:cNvPr id="308" name="Google Shape;308;p40"/>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09" name="Google Shape;309;p40"/>
          <p:cNvSpPr txBox="1"/>
          <p:nvPr>
            <p:ph idx="1" type="body"/>
          </p:nvPr>
        </p:nvSpPr>
        <p:spPr>
          <a:xfrm>
            <a:off x="577507" y="1369219"/>
            <a:ext cx="7309192" cy="3263504"/>
          </a:xfrm>
          <a:prstGeom prst="rect">
            <a:avLst/>
          </a:prstGeom>
          <a:noFill/>
          <a:ln>
            <a:noFill/>
          </a:ln>
        </p:spPr>
        <p:txBody>
          <a:bodyPr anchorCtr="0" anchor="t" bIns="34275" lIns="68575" spcFirstLastPara="1" rIns="68575" wrap="square" tIns="34275">
            <a:normAutofit fontScale="25000" lnSpcReduction="20000"/>
          </a:bodyPr>
          <a:lstStyle/>
          <a:p>
            <a:pPr indent="-323850" lvl="0" marL="457200" rtl="0" algn="l">
              <a:spcBef>
                <a:spcPts val="0"/>
              </a:spcBef>
              <a:spcAft>
                <a:spcPts val="0"/>
              </a:spcAft>
              <a:buClr>
                <a:srgbClr val="292929"/>
              </a:buClr>
              <a:buSzPct val="100000"/>
              <a:buChar char="•"/>
            </a:pPr>
            <a:r>
              <a:rPr lang="en" sz="6000">
                <a:solidFill>
                  <a:srgbClr val="404040"/>
                </a:solidFill>
              </a:rPr>
              <a:t>The plotly d</a:t>
            </a:r>
            <a:r>
              <a:rPr lang="en" sz="6000">
                <a:solidFill>
                  <a:srgbClr val="404040"/>
                </a:solidFill>
              </a:rPr>
              <a:t>ashboard consists of a pie chart and a scatter plot.</a:t>
            </a:r>
            <a:endParaRPr sz="6000">
              <a:solidFill>
                <a:schemeClr val="dk1"/>
              </a:solidFill>
            </a:endParaRPr>
          </a:p>
          <a:p>
            <a:pPr indent="-323850" lvl="0" marL="457200" marR="63500" rtl="0" algn="l">
              <a:lnSpc>
                <a:spcPct val="114500"/>
              </a:lnSpc>
              <a:spcBef>
                <a:spcPts val="1000"/>
              </a:spcBef>
              <a:spcAft>
                <a:spcPts val="0"/>
              </a:spcAft>
              <a:buClr>
                <a:srgbClr val="292929"/>
              </a:buClr>
              <a:buSzPct val="100000"/>
              <a:buChar char="•"/>
            </a:pPr>
            <a:r>
              <a:rPr lang="en" sz="6000">
                <a:solidFill>
                  <a:srgbClr val="404040"/>
                </a:solidFill>
              </a:rPr>
              <a:t>Pie chart shows the distribution of successful landings across all launch sites. We can also view individual landing statistics across launch sites. </a:t>
            </a:r>
            <a:endParaRPr sz="6000">
              <a:solidFill>
                <a:srgbClr val="404040"/>
              </a:solidFill>
            </a:endParaRPr>
          </a:p>
          <a:p>
            <a:pPr indent="-323850" lvl="0" marL="457200" marR="63500" rtl="0" algn="l">
              <a:lnSpc>
                <a:spcPct val="114500"/>
              </a:lnSpc>
              <a:spcBef>
                <a:spcPts val="1000"/>
              </a:spcBef>
              <a:spcAft>
                <a:spcPts val="0"/>
              </a:spcAft>
              <a:buClr>
                <a:srgbClr val="292929"/>
              </a:buClr>
              <a:buSzPct val="100000"/>
              <a:buChar char="•"/>
            </a:pPr>
            <a:r>
              <a:rPr lang="en" sz="6000">
                <a:solidFill>
                  <a:srgbClr val="404040"/>
                </a:solidFill>
              </a:rPr>
              <a:t>The scatter plot is used to visualize the relation between launch sites and the payload mass.</a:t>
            </a:r>
            <a:endParaRPr sz="6000">
              <a:solidFill>
                <a:schemeClr val="dk1"/>
              </a:solidFill>
            </a:endParaRPr>
          </a:p>
          <a:p>
            <a:pPr indent="-323850" lvl="0" marL="457200" rtl="0" algn="l">
              <a:spcBef>
                <a:spcPts val="800"/>
              </a:spcBef>
              <a:spcAft>
                <a:spcPts val="0"/>
              </a:spcAft>
              <a:buClr>
                <a:srgbClr val="292929"/>
              </a:buClr>
              <a:buSzPct val="100000"/>
              <a:buChar char="•"/>
            </a:pPr>
            <a:r>
              <a:rPr lang="en" sz="6000">
                <a:solidFill>
                  <a:srgbClr val="404040"/>
                </a:solidFill>
              </a:rPr>
              <a:t>The pie chart is used to visualize the success rate of various launch sites.</a:t>
            </a:r>
            <a:endParaRPr sz="6000">
              <a:solidFill>
                <a:schemeClr val="dk1"/>
              </a:solidFill>
            </a:endParaRPr>
          </a:p>
          <a:p>
            <a:pPr indent="-323850" lvl="0" marL="457200" rtl="0" algn="l">
              <a:lnSpc>
                <a:spcPct val="117500"/>
              </a:lnSpc>
              <a:spcBef>
                <a:spcPts val="800"/>
              </a:spcBef>
              <a:spcAft>
                <a:spcPts val="0"/>
              </a:spcAft>
              <a:buClr>
                <a:srgbClr val="292929"/>
              </a:buClr>
              <a:buSzPct val="100000"/>
              <a:buChar char="•"/>
            </a:pPr>
            <a:r>
              <a:rPr lang="en" sz="6000">
                <a:solidFill>
                  <a:srgbClr val="404040"/>
                </a:solidFill>
              </a:rPr>
              <a:t>The scatter plot can also help us understand the success rate across launch sites, payload mass and booster versions.</a:t>
            </a:r>
            <a:endParaRPr sz="6000">
              <a:solidFill>
                <a:srgbClr val="404040"/>
              </a:solidFill>
            </a:endParaRPr>
          </a:p>
          <a:p>
            <a:pPr indent="-323850" lvl="0" marL="457200" rtl="0" algn="l">
              <a:lnSpc>
                <a:spcPct val="117500"/>
              </a:lnSpc>
              <a:spcBef>
                <a:spcPts val="800"/>
              </a:spcBef>
              <a:spcAft>
                <a:spcPts val="0"/>
              </a:spcAft>
              <a:buClr>
                <a:srgbClr val="404040"/>
              </a:buClr>
              <a:buSzPct val="100000"/>
              <a:buChar char="•"/>
            </a:pPr>
            <a:r>
              <a:rPr lang="en" sz="6000">
                <a:solidFill>
                  <a:srgbClr val="404040"/>
                </a:solidFill>
              </a:rPr>
              <a:t>Github: </a:t>
            </a:r>
            <a:endParaRPr sz="6000">
              <a:solidFill>
                <a:srgbClr val="404040"/>
              </a:solidFill>
            </a:endParaRPr>
          </a:p>
          <a:p>
            <a:pPr indent="0" lvl="0" marL="457200" rtl="0" algn="l">
              <a:lnSpc>
                <a:spcPct val="117500"/>
              </a:lnSpc>
              <a:spcBef>
                <a:spcPts val="800"/>
              </a:spcBef>
              <a:spcAft>
                <a:spcPts val="0"/>
              </a:spcAft>
              <a:buNone/>
            </a:pPr>
            <a:r>
              <a:rPr lang="en" sz="6000">
                <a:solidFill>
                  <a:srgbClr val="404040"/>
                </a:solidFill>
              </a:rPr>
              <a:t>https://github.com/Daredevil0712/Applied_Data_Science_Capstone/blob/main/Plotly%20Dash%20dashboard_%20spacex_dash_app.py</a:t>
            </a:r>
            <a:endParaRPr sz="6000">
              <a:solidFill>
                <a:srgbClr val="404040"/>
              </a:solidFill>
            </a:endParaRPr>
          </a:p>
          <a:p>
            <a:pPr indent="0" lvl="0" marL="457200" rtl="0" algn="l">
              <a:lnSpc>
                <a:spcPct val="117500"/>
              </a:lnSpc>
              <a:spcBef>
                <a:spcPts val="800"/>
              </a:spcBef>
              <a:spcAft>
                <a:spcPts val="0"/>
              </a:spcAft>
              <a:buNone/>
            </a:pPr>
            <a:r>
              <a:t/>
            </a:r>
            <a:endParaRPr sz="6000">
              <a:solidFill>
                <a:srgbClr val="404040"/>
              </a:solidFill>
            </a:endParaRPr>
          </a:p>
          <a:p>
            <a:pPr indent="0" lvl="0" marL="457200" marR="0" rtl="0" algn="l">
              <a:lnSpc>
                <a:spcPct val="100000"/>
              </a:lnSpc>
              <a:spcBef>
                <a:spcPts val="1100"/>
              </a:spcBef>
              <a:spcAft>
                <a:spcPts val="0"/>
              </a:spcAft>
              <a:buNone/>
            </a:pPr>
            <a:r>
              <a:t/>
            </a:r>
            <a:endParaRPr sz="1100"/>
          </a:p>
          <a:p>
            <a:pPr indent="-38100" lvl="0" marL="177800" marR="0" rtl="0" algn="l">
              <a:lnSpc>
                <a:spcPct val="90000"/>
              </a:lnSpc>
              <a:spcBef>
                <a:spcPts val="800"/>
              </a:spcBef>
              <a:spcAft>
                <a:spcPts val="0"/>
              </a:spcAft>
              <a:buClr>
                <a:schemeClr val="dk1"/>
              </a:buClr>
              <a:buSzPct val="100000"/>
              <a:buFont typeface="Arial"/>
              <a:buNone/>
            </a:pPr>
            <a:r>
              <a:t/>
            </a:r>
            <a:endParaRPr sz="2100">
              <a:solidFill>
                <a:schemeClr val="dk1"/>
              </a:solidFill>
              <a:latin typeface="Calibri"/>
              <a:ea typeface="Calibri"/>
              <a:cs typeface="Calibri"/>
              <a:sym typeface="Calibri"/>
            </a:endParaRPr>
          </a:p>
        </p:txBody>
      </p:sp>
      <p:sp>
        <p:nvSpPr>
          <p:cNvPr id="310" name="Google Shape;310;p40"/>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Build a Dashboard with Plotly Dash</a:t>
            </a:r>
            <a:endParaRPr sz="1100"/>
          </a:p>
        </p:txBody>
      </p:sp>
      <p:sp>
        <p:nvSpPr>
          <p:cNvPr id="311" name="Google Shape;311;p40"/>
          <p:cNvSpPr txBox="1"/>
          <p:nvPr/>
        </p:nvSpPr>
        <p:spPr>
          <a:xfrm>
            <a:off x="0" y="0"/>
            <a:ext cx="3000000" cy="415500"/>
          </a:xfrm>
          <a:prstGeom prst="rect">
            <a:avLst/>
          </a:prstGeom>
          <a:noFill/>
          <a:ln>
            <a:noFill/>
          </a:ln>
        </p:spPr>
        <p:txBody>
          <a:bodyPr anchorCtr="0" anchor="t" bIns="91425" lIns="91425" spcFirstLastPara="1" rIns="91425" wrap="square" tIns="91425">
            <a:spAutoFit/>
          </a:bodyPr>
          <a:lstStyle/>
          <a:p>
            <a:pPr indent="0" lvl="0" marL="12700" rtl="0" algn="l">
              <a:lnSpc>
                <a:spcPct val="117500"/>
              </a:lnSpc>
              <a:spcBef>
                <a:spcPts val="0"/>
              </a:spcBef>
              <a:spcAft>
                <a:spcPts val="0"/>
              </a:spcAft>
              <a:buNone/>
            </a:pPr>
            <a:r>
              <a:t/>
            </a:r>
            <a:endParaRPr sz="15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5" name="Shape 315"/>
        <p:cNvGrpSpPr/>
        <p:nvPr/>
      </p:nvGrpSpPr>
      <p:grpSpPr>
        <a:xfrm>
          <a:off x="0" y="0"/>
          <a:ext cx="0" cy="0"/>
          <a:chOff x="0" y="0"/>
          <a:chExt cx="0" cy="0"/>
        </a:xfrm>
      </p:grpSpPr>
      <p:sp>
        <p:nvSpPr>
          <p:cNvPr id="316" name="Google Shape;316;p41"/>
          <p:cNvSpPr txBox="1"/>
          <p:nvPr>
            <p:ph idx="12" type="sldNum"/>
          </p:nvPr>
        </p:nvSpPr>
        <p:spPr>
          <a:xfrm>
            <a:off x="6793254" y="4176280"/>
            <a:ext cx="2057400" cy="3012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17" name="Google Shape;317;p41"/>
          <p:cNvSpPr txBox="1"/>
          <p:nvPr>
            <p:ph idx="1" type="body"/>
          </p:nvPr>
        </p:nvSpPr>
        <p:spPr>
          <a:xfrm>
            <a:off x="468401" y="1192625"/>
            <a:ext cx="2399400" cy="1387500"/>
          </a:xfrm>
          <a:prstGeom prst="rect">
            <a:avLst/>
          </a:prstGeom>
          <a:noFill/>
          <a:ln>
            <a:noFill/>
          </a:ln>
        </p:spPr>
        <p:txBody>
          <a:bodyPr anchorCtr="0" anchor="t" bIns="34275" lIns="68575" spcFirstLastPara="1" rIns="68575" wrap="square" tIns="34275">
            <a:noAutofit/>
          </a:bodyPr>
          <a:lstStyle/>
          <a:p>
            <a:pPr indent="-326072" lvl="0" marL="457200" marR="0" rtl="0" algn="l">
              <a:lnSpc>
                <a:spcPct val="90000"/>
              </a:lnSpc>
              <a:spcBef>
                <a:spcPts val="1100"/>
              </a:spcBef>
              <a:spcAft>
                <a:spcPts val="0"/>
              </a:spcAft>
              <a:buSzPts val="1535"/>
              <a:buChar char="●"/>
            </a:pPr>
            <a:r>
              <a:rPr lang="en" sz="1535"/>
              <a:t>Four different machine learning methods were used for predictive analysis</a:t>
            </a:r>
            <a:endParaRPr sz="1535"/>
          </a:p>
          <a:p>
            <a:pPr indent="0" lvl="0" marL="457200" marR="0" rtl="0" algn="l">
              <a:lnSpc>
                <a:spcPct val="90000"/>
              </a:lnSpc>
              <a:spcBef>
                <a:spcPts val="1100"/>
              </a:spcBef>
              <a:spcAft>
                <a:spcPts val="0"/>
              </a:spcAft>
              <a:buNone/>
            </a:pPr>
            <a:r>
              <a:t/>
            </a:r>
            <a:endParaRPr sz="1535"/>
          </a:p>
          <a:p>
            <a:pPr indent="-326072" lvl="0" marL="457200" marR="0" rtl="0" algn="l">
              <a:lnSpc>
                <a:spcPct val="90000"/>
              </a:lnSpc>
              <a:spcBef>
                <a:spcPts val="1100"/>
              </a:spcBef>
              <a:spcAft>
                <a:spcPts val="0"/>
              </a:spcAft>
              <a:buSzPts val="1535"/>
              <a:buChar char="●"/>
            </a:pPr>
            <a:r>
              <a:rPr lang="en" sz="1535"/>
              <a:t>Github: </a:t>
            </a:r>
            <a:endParaRPr sz="1535"/>
          </a:p>
          <a:p>
            <a:pPr indent="0" lvl="0" marL="457200" marR="0" rtl="0" algn="l">
              <a:lnSpc>
                <a:spcPct val="90000"/>
              </a:lnSpc>
              <a:spcBef>
                <a:spcPts val="1100"/>
              </a:spcBef>
              <a:spcAft>
                <a:spcPts val="0"/>
              </a:spcAft>
              <a:buSzPts val="935"/>
              <a:buNone/>
            </a:pPr>
            <a:r>
              <a:rPr lang="en" sz="1535"/>
              <a:t>https://github.com/Daredevil0712/Applied_Data_Science_Capstone/blob/main/SpaceX_Machine%20Learning%20Prediction_Part_5.ipynb</a:t>
            </a:r>
            <a:endParaRPr sz="1535"/>
          </a:p>
        </p:txBody>
      </p:sp>
      <p:sp>
        <p:nvSpPr>
          <p:cNvPr id="318" name="Google Shape;318;p41"/>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Predictive Analysis (Classification)</a:t>
            </a:r>
            <a:endParaRPr sz="1100"/>
          </a:p>
        </p:txBody>
      </p:sp>
      <p:grpSp>
        <p:nvGrpSpPr>
          <p:cNvPr id="319" name="Google Shape;319;p41"/>
          <p:cNvGrpSpPr/>
          <p:nvPr/>
        </p:nvGrpSpPr>
        <p:grpSpPr>
          <a:xfrm>
            <a:off x="3129533" y="1113281"/>
            <a:ext cx="1442561" cy="1290447"/>
            <a:chOff x="3829811" y="1941575"/>
            <a:chExt cx="1923414" cy="1720596"/>
          </a:xfrm>
        </p:grpSpPr>
        <p:sp>
          <p:nvSpPr>
            <p:cNvPr id="320" name="Google Shape;320;p41"/>
            <p:cNvSpPr/>
            <p:nvPr/>
          </p:nvSpPr>
          <p:spPr>
            <a:xfrm>
              <a:off x="4133087" y="2229611"/>
              <a:ext cx="173989" cy="1432560"/>
            </a:xfrm>
            <a:custGeom>
              <a:rect b="b" l="l" r="r" t="t"/>
              <a:pathLst>
                <a:path extrusionOk="0" h="1432560" w="173989">
                  <a:moveTo>
                    <a:pt x="173482" y="0"/>
                  </a:moveTo>
                  <a:lnTo>
                    <a:pt x="0" y="0"/>
                  </a:lnTo>
                  <a:lnTo>
                    <a:pt x="0" y="1432560"/>
                  </a:lnTo>
                  <a:lnTo>
                    <a:pt x="173482" y="1432560"/>
                  </a:lnTo>
                  <a:lnTo>
                    <a:pt x="173482"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21" name="Google Shape;321;p41"/>
            <p:cNvSpPr/>
            <p:nvPr/>
          </p:nvSpPr>
          <p:spPr>
            <a:xfrm>
              <a:off x="3829811" y="1941575"/>
              <a:ext cx="1923414" cy="1153795"/>
            </a:xfrm>
            <a:custGeom>
              <a:rect b="b" l="l" r="r" t="t"/>
              <a:pathLst>
                <a:path extrusionOk="0" h="1153795" w="1923414">
                  <a:moveTo>
                    <a:pt x="1807845" y="0"/>
                  </a:moveTo>
                  <a:lnTo>
                    <a:pt x="115315" y="0"/>
                  </a:lnTo>
                  <a:lnTo>
                    <a:pt x="70485" y="9016"/>
                  </a:lnTo>
                  <a:lnTo>
                    <a:pt x="33782" y="33782"/>
                  </a:lnTo>
                  <a:lnTo>
                    <a:pt x="9016" y="70485"/>
                  </a:lnTo>
                  <a:lnTo>
                    <a:pt x="0" y="115315"/>
                  </a:lnTo>
                  <a:lnTo>
                    <a:pt x="0" y="1038225"/>
                  </a:lnTo>
                  <a:lnTo>
                    <a:pt x="9016" y="1083056"/>
                  </a:lnTo>
                  <a:lnTo>
                    <a:pt x="33782" y="1119759"/>
                  </a:lnTo>
                  <a:lnTo>
                    <a:pt x="70485" y="1144524"/>
                  </a:lnTo>
                  <a:lnTo>
                    <a:pt x="115315" y="1153540"/>
                  </a:lnTo>
                  <a:lnTo>
                    <a:pt x="1807845" y="1153540"/>
                  </a:lnTo>
                  <a:lnTo>
                    <a:pt x="1852676" y="1144524"/>
                  </a:lnTo>
                  <a:lnTo>
                    <a:pt x="1889378" y="1119759"/>
                  </a:lnTo>
                  <a:lnTo>
                    <a:pt x="1914143" y="1083056"/>
                  </a:lnTo>
                  <a:lnTo>
                    <a:pt x="1923161" y="1038225"/>
                  </a:lnTo>
                  <a:lnTo>
                    <a:pt x="1923161" y="115315"/>
                  </a:lnTo>
                  <a:lnTo>
                    <a:pt x="1914143" y="70485"/>
                  </a:lnTo>
                  <a:lnTo>
                    <a:pt x="1889378" y="33782"/>
                  </a:lnTo>
                  <a:lnTo>
                    <a:pt x="1852676" y="9016"/>
                  </a:lnTo>
                  <a:lnTo>
                    <a:pt x="1807845"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22" name="Google Shape;322;p41"/>
            <p:cNvSpPr/>
            <p:nvPr/>
          </p:nvSpPr>
          <p:spPr>
            <a:xfrm>
              <a:off x="3829811" y="1941575"/>
              <a:ext cx="1923414" cy="1153795"/>
            </a:xfrm>
            <a:custGeom>
              <a:rect b="b" l="l" r="r" t="t"/>
              <a:pathLst>
                <a:path extrusionOk="0" h="1153795" w="1923414">
                  <a:moveTo>
                    <a:pt x="0" y="115315"/>
                  </a:moveTo>
                  <a:lnTo>
                    <a:pt x="9016" y="70485"/>
                  </a:lnTo>
                  <a:lnTo>
                    <a:pt x="33782" y="33782"/>
                  </a:lnTo>
                  <a:lnTo>
                    <a:pt x="70485" y="9016"/>
                  </a:lnTo>
                  <a:lnTo>
                    <a:pt x="115315" y="0"/>
                  </a:lnTo>
                  <a:lnTo>
                    <a:pt x="1807845" y="0"/>
                  </a:lnTo>
                  <a:lnTo>
                    <a:pt x="1852676" y="9016"/>
                  </a:lnTo>
                  <a:lnTo>
                    <a:pt x="1889378" y="33782"/>
                  </a:lnTo>
                  <a:lnTo>
                    <a:pt x="1914143" y="70485"/>
                  </a:lnTo>
                  <a:lnTo>
                    <a:pt x="1923161" y="115315"/>
                  </a:lnTo>
                  <a:lnTo>
                    <a:pt x="1923161" y="1038225"/>
                  </a:lnTo>
                  <a:lnTo>
                    <a:pt x="1914143" y="1083056"/>
                  </a:lnTo>
                  <a:lnTo>
                    <a:pt x="1889378" y="1119759"/>
                  </a:lnTo>
                  <a:lnTo>
                    <a:pt x="1852676" y="1144524"/>
                  </a:lnTo>
                  <a:lnTo>
                    <a:pt x="1807845" y="1153540"/>
                  </a:lnTo>
                  <a:lnTo>
                    <a:pt x="115315" y="1153540"/>
                  </a:lnTo>
                  <a:lnTo>
                    <a:pt x="70485" y="1144524"/>
                  </a:lnTo>
                  <a:lnTo>
                    <a:pt x="33782" y="1119759"/>
                  </a:lnTo>
                  <a:lnTo>
                    <a:pt x="9016" y="1083056"/>
                  </a:lnTo>
                  <a:lnTo>
                    <a:pt x="0" y="1038225"/>
                  </a:lnTo>
                  <a:lnTo>
                    <a:pt x="0" y="115315"/>
                  </a:lnTo>
                  <a:close/>
                </a:path>
              </a:pathLst>
            </a:custGeom>
            <a:solidFill>
              <a:schemeClr val="accent5"/>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323" name="Google Shape;323;p41"/>
          <p:cNvSpPr txBox="1"/>
          <p:nvPr/>
        </p:nvSpPr>
        <p:spPr>
          <a:xfrm>
            <a:off x="3212600" y="1222027"/>
            <a:ext cx="1143600" cy="610500"/>
          </a:xfrm>
          <a:prstGeom prst="rect">
            <a:avLst/>
          </a:prstGeom>
          <a:solidFill>
            <a:schemeClr val="accent5"/>
          </a:solidFill>
          <a:ln>
            <a:noFill/>
          </a:ln>
        </p:spPr>
        <p:txBody>
          <a:bodyPr anchorCtr="0" anchor="t" bIns="0" lIns="0" spcFirstLastPara="1" rIns="0" wrap="square" tIns="10000">
            <a:spAutoFit/>
          </a:bodyPr>
          <a:lstStyle/>
          <a:p>
            <a:pPr indent="0" lvl="0" marL="12700" marR="0" rtl="0" algn="l">
              <a:lnSpc>
                <a:spcPct val="100000"/>
              </a:lnSpc>
              <a:spcBef>
                <a:spcPts val="0"/>
              </a:spcBef>
              <a:spcAft>
                <a:spcPts val="0"/>
              </a:spcAft>
              <a:buNone/>
            </a:pPr>
            <a:r>
              <a:rPr lang="en" sz="1300">
                <a:solidFill>
                  <a:srgbClr val="FFFFFF"/>
                </a:solidFill>
              </a:rPr>
              <a:t>‘Class’ label is split from the column dataset</a:t>
            </a:r>
            <a:endParaRPr sz="1300">
              <a:solidFill>
                <a:srgbClr val="000000"/>
              </a:solidFill>
              <a:latin typeface="Arial"/>
              <a:ea typeface="Arial"/>
              <a:cs typeface="Arial"/>
              <a:sym typeface="Arial"/>
            </a:endParaRPr>
          </a:p>
        </p:txBody>
      </p:sp>
      <p:grpSp>
        <p:nvGrpSpPr>
          <p:cNvPr id="324" name="Google Shape;324;p41"/>
          <p:cNvGrpSpPr/>
          <p:nvPr/>
        </p:nvGrpSpPr>
        <p:grpSpPr>
          <a:xfrm>
            <a:off x="3129403" y="2194597"/>
            <a:ext cx="1538539" cy="1499450"/>
            <a:chOff x="3829811" y="3383279"/>
            <a:chExt cx="1923414" cy="1722120"/>
          </a:xfrm>
        </p:grpSpPr>
        <p:sp>
          <p:nvSpPr>
            <p:cNvPr id="325" name="Google Shape;325;p41"/>
            <p:cNvSpPr/>
            <p:nvPr/>
          </p:nvSpPr>
          <p:spPr>
            <a:xfrm>
              <a:off x="4133087" y="3672839"/>
              <a:ext cx="173989" cy="1432560"/>
            </a:xfrm>
            <a:custGeom>
              <a:rect b="b" l="l" r="r" t="t"/>
              <a:pathLst>
                <a:path extrusionOk="0" h="1432560" w="173989">
                  <a:moveTo>
                    <a:pt x="173482" y="0"/>
                  </a:moveTo>
                  <a:lnTo>
                    <a:pt x="0" y="0"/>
                  </a:lnTo>
                  <a:lnTo>
                    <a:pt x="0" y="1432560"/>
                  </a:lnTo>
                  <a:lnTo>
                    <a:pt x="173482" y="1432560"/>
                  </a:lnTo>
                  <a:lnTo>
                    <a:pt x="173482"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26" name="Google Shape;326;p41"/>
            <p:cNvSpPr/>
            <p:nvPr/>
          </p:nvSpPr>
          <p:spPr>
            <a:xfrm>
              <a:off x="3829811" y="3383279"/>
              <a:ext cx="1923414" cy="1155064"/>
            </a:xfrm>
            <a:custGeom>
              <a:rect b="b" l="l" r="r" t="t"/>
              <a:pathLst>
                <a:path extrusionOk="0" h="1155064" w="1923414">
                  <a:moveTo>
                    <a:pt x="1807590" y="0"/>
                  </a:moveTo>
                  <a:lnTo>
                    <a:pt x="115570" y="0"/>
                  </a:lnTo>
                  <a:lnTo>
                    <a:pt x="70612" y="9017"/>
                  </a:lnTo>
                  <a:lnTo>
                    <a:pt x="33782" y="33782"/>
                  </a:lnTo>
                  <a:lnTo>
                    <a:pt x="9016" y="70485"/>
                  </a:lnTo>
                  <a:lnTo>
                    <a:pt x="0" y="115570"/>
                  </a:lnTo>
                  <a:lnTo>
                    <a:pt x="0" y="1039114"/>
                  </a:lnTo>
                  <a:lnTo>
                    <a:pt x="9016" y="1084199"/>
                  </a:lnTo>
                  <a:lnTo>
                    <a:pt x="33782" y="1120902"/>
                  </a:lnTo>
                  <a:lnTo>
                    <a:pt x="70612" y="1145667"/>
                  </a:lnTo>
                  <a:lnTo>
                    <a:pt x="115570" y="1154684"/>
                  </a:lnTo>
                  <a:lnTo>
                    <a:pt x="1807590" y="1154684"/>
                  </a:lnTo>
                  <a:lnTo>
                    <a:pt x="1852549" y="1145667"/>
                  </a:lnTo>
                  <a:lnTo>
                    <a:pt x="1889378" y="1120902"/>
                  </a:lnTo>
                  <a:lnTo>
                    <a:pt x="1914143" y="1084199"/>
                  </a:lnTo>
                  <a:lnTo>
                    <a:pt x="1923161" y="1039114"/>
                  </a:lnTo>
                  <a:lnTo>
                    <a:pt x="1923161" y="115570"/>
                  </a:lnTo>
                  <a:lnTo>
                    <a:pt x="1914143" y="70485"/>
                  </a:lnTo>
                  <a:lnTo>
                    <a:pt x="1889378" y="33782"/>
                  </a:lnTo>
                  <a:lnTo>
                    <a:pt x="1852549" y="9017"/>
                  </a:lnTo>
                  <a:lnTo>
                    <a:pt x="1807590"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27" name="Google Shape;327;p41"/>
            <p:cNvSpPr/>
            <p:nvPr/>
          </p:nvSpPr>
          <p:spPr>
            <a:xfrm>
              <a:off x="3829811" y="3383279"/>
              <a:ext cx="1923414" cy="1155064"/>
            </a:xfrm>
            <a:custGeom>
              <a:rect b="b" l="l" r="r" t="t"/>
              <a:pathLst>
                <a:path extrusionOk="0" h="1155064" w="1923414">
                  <a:moveTo>
                    <a:pt x="0" y="115570"/>
                  </a:moveTo>
                  <a:lnTo>
                    <a:pt x="9016" y="70485"/>
                  </a:lnTo>
                  <a:lnTo>
                    <a:pt x="33782" y="33782"/>
                  </a:lnTo>
                  <a:lnTo>
                    <a:pt x="70612" y="9017"/>
                  </a:lnTo>
                  <a:lnTo>
                    <a:pt x="115570" y="0"/>
                  </a:lnTo>
                  <a:lnTo>
                    <a:pt x="1807590" y="0"/>
                  </a:lnTo>
                  <a:lnTo>
                    <a:pt x="1852549" y="9017"/>
                  </a:lnTo>
                  <a:lnTo>
                    <a:pt x="1889378" y="33782"/>
                  </a:lnTo>
                  <a:lnTo>
                    <a:pt x="1914143" y="70485"/>
                  </a:lnTo>
                  <a:lnTo>
                    <a:pt x="1923161" y="115570"/>
                  </a:lnTo>
                  <a:lnTo>
                    <a:pt x="1923161" y="1039114"/>
                  </a:lnTo>
                  <a:lnTo>
                    <a:pt x="1914143" y="1084199"/>
                  </a:lnTo>
                  <a:lnTo>
                    <a:pt x="1889378" y="1120902"/>
                  </a:lnTo>
                  <a:lnTo>
                    <a:pt x="1852549" y="1145667"/>
                  </a:lnTo>
                  <a:lnTo>
                    <a:pt x="1807590" y="1154684"/>
                  </a:lnTo>
                  <a:lnTo>
                    <a:pt x="115570" y="1154684"/>
                  </a:lnTo>
                  <a:lnTo>
                    <a:pt x="70612" y="1145667"/>
                  </a:lnTo>
                  <a:lnTo>
                    <a:pt x="33782" y="1120902"/>
                  </a:lnTo>
                  <a:lnTo>
                    <a:pt x="9016" y="1084199"/>
                  </a:lnTo>
                  <a:lnTo>
                    <a:pt x="0" y="1039114"/>
                  </a:lnTo>
                  <a:lnTo>
                    <a:pt x="0" y="115570"/>
                  </a:lnTo>
                  <a:close/>
                </a:path>
              </a:pathLst>
            </a:custGeom>
            <a:solidFill>
              <a:schemeClr val="accent5"/>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328" name="Google Shape;328;p41"/>
          <p:cNvSpPr txBox="1"/>
          <p:nvPr/>
        </p:nvSpPr>
        <p:spPr>
          <a:xfrm>
            <a:off x="3232025" y="2250250"/>
            <a:ext cx="1259100" cy="810600"/>
          </a:xfrm>
          <a:prstGeom prst="rect">
            <a:avLst/>
          </a:prstGeom>
          <a:solidFill>
            <a:schemeClr val="accent5"/>
          </a:solidFill>
          <a:ln>
            <a:noFill/>
          </a:ln>
        </p:spPr>
        <p:txBody>
          <a:bodyPr anchorCtr="0" anchor="t" bIns="0" lIns="0" spcFirstLastPara="1" rIns="0" wrap="square" tIns="10000">
            <a:spAutoFit/>
          </a:bodyPr>
          <a:lstStyle/>
          <a:p>
            <a:pPr indent="0" lvl="0" marL="12700" marR="0" rtl="0" algn="l">
              <a:lnSpc>
                <a:spcPct val="100000"/>
              </a:lnSpc>
              <a:spcBef>
                <a:spcPts val="0"/>
              </a:spcBef>
              <a:spcAft>
                <a:spcPts val="0"/>
              </a:spcAft>
              <a:buNone/>
            </a:pPr>
            <a:r>
              <a:rPr lang="en" sz="1300">
                <a:solidFill>
                  <a:srgbClr val="FFFFFF"/>
                </a:solidFill>
              </a:rPr>
              <a:t>Use Fit and Standard Scalar to transform the dataset</a:t>
            </a:r>
            <a:endParaRPr sz="1300">
              <a:solidFill>
                <a:srgbClr val="000000"/>
              </a:solidFill>
              <a:latin typeface="Arial"/>
              <a:ea typeface="Arial"/>
              <a:cs typeface="Arial"/>
              <a:sym typeface="Arial"/>
            </a:endParaRPr>
          </a:p>
        </p:txBody>
      </p:sp>
      <p:grpSp>
        <p:nvGrpSpPr>
          <p:cNvPr id="329" name="Google Shape;329;p41"/>
          <p:cNvGrpSpPr/>
          <p:nvPr/>
        </p:nvGrpSpPr>
        <p:grpSpPr>
          <a:xfrm>
            <a:off x="3129359" y="3424456"/>
            <a:ext cx="2029472" cy="1053299"/>
            <a:chOff x="3829811" y="4826508"/>
            <a:chExt cx="2942970" cy="1153795"/>
          </a:xfrm>
        </p:grpSpPr>
        <p:sp>
          <p:nvSpPr>
            <p:cNvPr id="330" name="Google Shape;330;p41"/>
            <p:cNvSpPr/>
            <p:nvPr/>
          </p:nvSpPr>
          <p:spPr>
            <a:xfrm>
              <a:off x="4224527" y="5023104"/>
              <a:ext cx="2548254" cy="173989"/>
            </a:xfrm>
            <a:custGeom>
              <a:rect b="b" l="l" r="r" t="t"/>
              <a:pathLst>
                <a:path extrusionOk="0" h="173989" w="2548254">
                  <a:moveTo>
                    <a:pt x="2548001" y="0"/>
                  </a:moveTo>
                  <a:lnTo>
                    <a:pt x="0" y="0"/>
                  </a:lnTo>
                  <a:lnTo>
                    <a:pt x="0" y="173482"/>
                  </a:lnTo>
                  <a:lnTo>
                    <a:pt x="2548001" y="173482"/>
                  </a:lnTo>
                  <a:lnTo>
                    <a:pt x="2548001"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31" name="Google Shape;331;p41"/>
            <p:cNvSpPr/>
            <p:nvPr/>
          </p:nvSpPr>
          <p:spPr>
            <a:xfrm>
              <a:off x="3829811" y="4826508"/>
              <a:ext cx="1923414" cy="1153795"/>
            </a:xfrm>
            <a:custGeom>
              <a:rect b="b" l="l" r="r" t="t"/>
              <a:pathLst>
                <a:path extrusionOk="0" h="1153795" w="1923414">
                  <a:moveTo>
                    <a:pt x="1807845" y="0"/>
                  </a:moveTo>
                  <a:lnTo>
                    <a:pt x="115315" y="0"/>
                  </a:lnTo>
                  <a:lnTo>
                    <a:pt x="70485" y="9017"/>
                  </a:lnTo>
                  <a:lnTo>
                    <a:pt x="33782" y="33782"/>
                  </a:lnTo>
                  <a:lnTo>
                    <a:pt x="9016" y="70485"/>
                  </a:lnTo>
                  <a:lnTo>
                    <a:pt x="0" y="115316"/>
                  </a:lnTo>
                  <a:lnTo>
                    <a:pt x="0" y="1038186"/>
                  </a:lnTo>
                  <a:lnTo>
                    <a:pt x="9016" y="1083081"/>
                  </a:lnTo>
                  <a:lnTo>
                    <a:pt x="33782" y="1119759"/>
                  </a:lnTo>
                  <a:lnTo>
                    <a:pt x="70485" y="1144473"/>
                  </a:lnTo>
                  <a:lnTo>
                    <a:pt x="115315" y="1153541"/>
                  </a:lnTo>
                  <a:lnTo>
                    <a:pt x="1807845" y="1153541"/>
                  </a:lnTo>
                  <a:lnTo>
                    <a:pt x="1852676" y="1144473"/>
                  </a:lnTo>
                  <a:lnTo>
                    <a:pt x="1889378" y="1119759"/>
                  </a:lnTo>
                  <a:lnTo>
                    <a:pt x="1914143" y="1083081"/>
                  </a:lnTo>
                  <a:lnTo>
                    <a:pt x="1923161" y="1038186"/>
                  </a:lnTo>
                  <a:lnTo>
                    <a:pt x="1923161" y="115316"/>
                  </a:lnTo>
                  <a:lnTo>
                    <a:pt x="1914143" y="70485"/>
                  </a:lnTo>
                  <a:lnTo>
                    <a:pt x="1889378" y="33782"/>
                  </a:lnTo>
                  <a:lnTo>
                    <a:pt x="1852676" y="9017"/>
                  </a:lnTo>
                  <a:lnTo>
                    <a:pt x="1807845"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32" name="Google Shape;332;p41"/>
            <p:cNvSpPr/>
            <p:nvPr/>
          </p:nvSpPr>
          <p:spPr>
            <a:xfrm>
              <a:off x="3829811" y="4826508"/>
              <a:ext cx="1923414" cy="1153795"/>
            </a:xfrm>
            <a:custGeom>
              <a:rect b="b" l="l" r="r" t="t"/>
              <a:pathLst>
                <a:path extrusionOk="0" h="1153795" w="1923414">
                  <a:moveTo>
                    <a:pt x="0" y="115316"/>
                  </a:moveTo>
                  <a:lnTo>
                    <a:pt x="9016" y="70485"/>
                  </a:lnTo>
                  <a:lnTo>
                    <a:pt x="33782" y="33782"/>
                  </a:lnTo>
                  <a:lnTo>
                    <a:pt x="70485" y="9017"/>
                  </a:lnTo>
                  <a:lnTo>
                    <a:pt x="115315" y="0"/>
                  </a:lnTo>
                  <a:lnTo>
                    <a:pt x="1807845" y="0"/>
                  </a:lnTo>
                  <a:lnTo>
                    <a:pt x="1852676" y="9017"/>
                  </a:lnTo>
                  <a:lnTo>
                    <a:pt x="1889378" y="33782"/>
                  </a:lnTo>
                  <a:lnTo>
                    <a:pt x="1914143" y="70485"/>
                  </a:lnTo>
                  <a:lnTo>
                    <a:pt x="1923161" y="115316"/>
                  </a:lnTo>
                  <a:lnTo>
                    <a:pt x="1923161" y="1038186"/>
                  </a:lnTo>
                  <a:lnTo>
                    <a:pt x="1914143" y="1083081"/>
                  </a:lnTo>
                  <a:lnTo>
                    <a:pt x="1889378" y="1119759"/>
                  </a:lnTo>
                  <a:lnTo>
                    <a:pt x="1852676" y="1144473"/>
                  </a:lnTo>
                  <a:lnTo>
                    <a:pt x="1807845" y="1153541"/>
                  </a:lnTo>
                  <a:lnTo>
                    <a:pt x="115315" y="1153541"/>
                  </a:lnTo>
                  <a:lnTo>
                    <a:pt x="70485" y="1144473"/>
                  </a:lnTo>
                  <a:lnTo>
                    <a:pt x="33782" y="1119759"/>
                  </a:lnTo>
                  <a:lnTo>
                    <a:pt x="9016" y="1083081"/>
                  </a:lnTo>
                  <a:lnTo>
                    <a:pt x="0" y="1038186"/>
                  </a:lnTo>
                  <a:lnTo>
                    <a:pt x="0" y="115316"/>
                  </a:lnTo>
                  <a:close/>
                </a:path>
              </a:pathLst>
            </a:custGeom>
            <a:solidFill>
              <a:schemeClr val="accent5"/>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333" name="Google Shape;333;p41"/>
          <p:cNvSpPr txBox="1"/>
          <p:nvPr/>
        </p:nvSpPr>
        <p:spPr>
          <a:xfrm>
            <a:off x="3186650" y="3545800"/>
            <a:ext cx="1195500" cy="810600"/>
          </a:xfrm>
          <a:prstGeom prst="rect">
            <a:avLst/>
          </a:prstGeom>
          <a:solidFill>
            <a:schemeClr val="accent5"/>
          </a:solidFill>
          <a:ln>
            <a:noFill/>
          </a:ln>
        </p:spPr>
        <p:txBody>
          <a:bodyPr anchorCtr="0" anchor="t" bIns="0" lIns="0" spcFirstLastPara="1" rIns="0" wrap="square" tIns="10000">
            <a:spAutoFit/>
          </a:bodyPr>
          <a:lstStyle/>
          <a:p>
            <a:pPr indent="0" lvl="0" marL="12700" marR="0" rtl="0" algn="l">
              <a:lnSpc>
                <a:spcPct val="100000"/>
              </a:lnSpc>
              <a:spcBef>
                <a:spcPts val="0"/>
              </a:spcBef>
              <a:spcAft>
                <a:spcPts val="0"/>
              </a:spcAft>
              <a:buNone/>
            </a:pPr>
            <a:r>
              <a:rPr lang="en" sz="1300">
                <a:solidFill>
                  <a:srgbClr val="FFFFFF"/>
                </a:solidFill>
              </a:rPr>
              <a:t>Create train-test split using train_test_split function</a:t>
            </a:r>
            <a:endParaRPr sz="1300">
              <a:solidFill>
                <a:srgbClr val="000000"/>
              </a:solidFill>
              <a:latin typeface="Arial"/>
              <a:ea typeface="Arial"/>
              <a:cs typeface="Arial"/>
              <a:sym typeface="Arial"/>
            </a:endParaRPr>
          </a:p>
        </p:txBody>
      </p:sp>
      <p:grpSp>
        <p:nvGrpSpPr>
          <p:cNvPr id="334" name="Google Shape;334;p41"/>
          <p:cNvGrpSpPr/>
          <p:nvPr/>
        </p:nvGrpSpPr>
        <p:grpSpPr>
          <a:xfrm>
            <a:off x="5048865" y="2411905"/>
            <a:ext cx="1744730" cy="2007031"/>
            <a:chOff x="6388608" y="3672840"/>
            <a:chExt cx="1923415" cy="2307463"/>
          </a:xfrm>
        </p:grpSpPr>
        <p:sp>
          <p:nvSpPr>
            <p:cNvPr id="335" name="Google Shape;335;p41"/>
            <p:cNvSpPr/>
            <p:nvPr/>
          </p:nvSpPr>
          <p:spPr>
            <a:xfrm>
              <a:off x="6691884" y="3672840"/>
              <a:ext cx="172084" cy="1432560"/>
            </a:xfrm>
            <a:custGeom>
              <a:rect b="b" l="l" r="r" t="t"/>
              <a:pathLst>
                <a:path extrusionOk="0" h="1432560" w="172084">
                  <a:moveTo>
                    <a:pt x="171703" y="0"/>
                  </a:moveTo>
                  <a:lnTo>
                    <a:pt x="0" y="0"/>
                  </a:lnTo>
                  <a:lnTo>
                    <a:pt x="0" y="1432560"/>
                  </a:lnTo>
                  <a:lnTo>
                    <a:pt x="171703" y="1432560"/>
                  </a:lnTo>
                  <a:lnTo>
                    <a:pt x="171703"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36" name="Google Shape;336;p41"/>
            <p:cNvSpPr/>
            <p:nvPr/>
          </p:nvSpPr>
          <p:spPr>
            <a:xfrm>
              <a:off x="6388608" y="4826508"/>
              <a:ext cx="1923415" cy="1153795"/>
            </a:xfrm>
            <a:custGeom>
              <a:rect b="b" l="l" r="r" t="t"/>
              <a:pathLst>
                <a:path extrusionOk="0" h="1153795" w="1923415">
                  <a:moveTo>
                    <a:pt x="1807844" y="0"/>
                  </a:moveTo>
                  <a:lnTo>
                    <a:pt x="115315" y="0"/>
                  </a:lnTo>
                  <a:lnTo>
                    <a:pt x="70484" y="9017"/>
                  </a:lnTo>
                  <a:lnTo>
                    <a:pt x="33781" y="33782"/>
                  </a:lnTo>
                  <a:lnTo>
                    <a:pt x="9016" y="70485"/>
                  </a:lnTo>
                  <a:lnTo>
                    <a:pt x="0" y="115316"/>
                  </a:lnTo>
                  <a:lnTo>
                    <a:pt x="0" y="1038186"/>
                  </a:lnTo>
                  <a:lnTo>
                    <a:pt x="9016" y="1083081"/>
                  </a:lnTo>
                  <a:lnTo>
                    <a:pt x="33781" y="1119759"/>
                  </a:lnTo>
                  <a:lnTo>
                    <a:pt x="70484" y="1144473"/>
                  </a:lnTo>
                  <a:lnTo>
                    <a:pt x="115315" y="1153541"/>
                  </a:lnTo>
                  <a:lnTo>
                    <a:pt x="1807844" y="1153541"/>
                  </a:lnTo>
                  <a:lnTo>
                    <a:pt x="1852675" y="1144473"/>
                  </a:lnTo>
                  <a:lnTo>
                    <a:pt x="1889378" y="1119759"/>
                  </a:lnTo>
                  <a:lnTo>
                    <a:pt x="1914143" y="1083081"/>
                  </a:lnTo>
                  <a:lnTo>
                    <a:pt x="1923161" y="1038186"/>
                  </a:lnTo>
                  <a:lnTo>
                    <a:pt x="1923161" y="115316"/>
                  </a:lnTo>
                  <a:lnTo>
                    <a:pt x="1914143" y="70485"/>
                  </a:lnTo>
                  <a:lnTo>
                    <a:pt x="1889378" y="33782"/>
                  </a:lnTo>
                  <a:lnTo>
                    <a:pt x="1852675" y="9017"/>
                  </a:lnTo>
                  <a:lnTo>
                    <a:pt x="1807844"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37" name="Google Shape;337;p41"/>
            <p:cNvSpPr/>
            <p:nvPr/>
          </p:nvSpPr>
          <p:spPr>
            <a:xfrm>
              <a:off x="6388608" y="4826508"/>
              <a:ext cx="1923415" cy="1153795"/>
            </a:xfrm>
            <a:custGeom>
              <a:rect b="b" l="l" r="r" t="t"/>
              <a:pathLst>
                <a:path extrusionOk="0" h="1153795" w="1923415">
                  <a:moveTo>
                    <a:pt x="0" y="115316"/>
                  </a:moveTo>
                  <a:lnTo>
                    <a:pt x="9016" y="70485"/>
                  </a:lnTo>
                  <a:lnTo>
                    <a:pt x="33781" y="33782"/>
                  </a:lnTo>
                  <a:lnTo>
                    <a:pt x="70484" y="9017"/>
                  </a:lnTo>
                  <a:lnTo>
                    <a:pt x="115315" y="0"/>
                  </a:lnTo>
                  <a:lnTo>
                    <a:pt x="1807844" y="0"/>
                  </a:lnTo>
                  <a:lnTo>
                    <a:pt x="1852675" y="9017"/>
                  </a:lnTo>
                  <a:lnTo>
                    <a:pt x="1889378" y="33782"/>
                  </a:lnTo>
                  <a:lnTo>
                    <a:pt x="1914143" y="70485"/>
                  </a:lnTo>
                  <a:lnTo>
                    <a:pt x="1923161" y="115316"/>
                  </a:lnTo>
                  <a:lnTo>
                    <a:pt x="1923161" y="1038186"/>
                  </a:lnTo>
                  <a:lnTo>
                    <a:pt x="1914143" y="1083081"/>
                  </a:lnTo>
                  <a:lnTo>
                    <a:pt x="1889378" y="1119759"/>
                  </a:lnTo>
                  <a:lnTo>
                    <a:pt x="1852675" y="1144473"/>
                  </a:lnTo>
                  <a:lnTo>
                    <a:pt x="1807844" y="1153541"/>
                  </a:lnTo>
                  <a:lnTo>
                    <a:pt x="115315" y="1153541"/>
                  </a:lnTo>
                  <a:lnTo>
                    <a:pt x="70484" y="1144473"/>
                  </a:lnTo>
                  <a:lnTo>
                    <a:pt x="33781" y="1119759"/>
                  </a:lnTo>
                  <a:lnTo>
                    <a:pt x="9016" y="1083081"/>
                  </a:lnTo>
                  <a:lnTo>
                    <a:pt x="0" y="1038186"/>
                  </a:lnTo>
                  <a:lnTo>
                    <a:pt x="0" y="115316"/>
                  </a:lnTo>
                  <a:close/>
                </a:path>
              </a:pathLst>
            </a:custGeom>
            <a:solidFill>
              <a:schemeClr val="accent5"/>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338" name="Google Shape;338;p41"/>
          <p:cNvSpPr txBox="1"/>
          <p:nvPr/>
        </p:nvSpPr>
        <p:spPr>
          <a:xfrm>
            <a:off x="5096750" y="3452275"/>
            <a:ext cx="1538400" cy="925500"/>
          </a:xfrm>
          <a:prstGeom prst="rect">
            <a:avLst/>
          </a:prstGeom>
          <a:solidFill>
            <a:schemeClr val="accent5"/>
          </a:solidFill>
          <a:ln>
            <a:noFill/>
          </a:ln>
        </p:spPr>
        <p:txBody>
          <a:bodyPr anchorCtr="0" anchor="t" bIns="0" lIns="0" spcFirstLastPara="1" rIns="0" wrap="square" tIns="19050">
            <a:spAutoFit/>
          </a:bodyPr>
          <a:lstStyle/>
          <a:p>
            <a:pPr indent="0" lvl="0" marL="12700" marR="0" rtl="0" algn="l">
              <a:lnSpc>
                <a:spcPct val="117647"/>
              </a:lnSpc>
              <a:spcBef>
                <a:spcPts val="0"/>
              </a:spcBef>
              <a:spcAft>
                <a:spcPts val="0"/>
              </a:spcAft>
              <a:buNone/>
            </a:pPr>
            <a:r>
              <a:rPr lang="en" sz="1300">
                <a:solidFill>
                  <a:schemeClr val="lt1"/>
                </a:solidFill>
              </a:rPr>
              <a:t>Use GridSearchCV (optimal = 10) to evaluate the algorithms</a:t>
            </a:r>
            <a:endParaRPr sz="1300">
              <a:solidFill>
                <a:schemeClr val="lt1"/>
              </a:solidFill>
              <a:latin typeface="Arial"/>
              <a:ea typeface="Arial"/>
              <a:cs typeface="Arial"/>
              <a:sym typeface="Arial"/>
            </a:endParaRPr>
          </a:p>
        </p:txBody>
      </p:sp>
      <p:grpSp>
        <p:nvGrpSpPr>
          <p:cNvPr id="339" name="Google Shape;339;p41"/>
          <p:cNvGrpSpPr/>
          <p:nvPr/>
        </p:nvGrpSpPr>
        <p:grpSpPr>
          <a:xfrm>
            <a:off x="5048631" y="1329308"/>
            <a:ext cx="1442561" cy="1731549"/>
            <a:chOff x="6388608" y="2229611"/>
            <a:chExt cx="1923415" cy="2308732"/>
          </a:xfrm>
        </p:grpSpPr>
        <p:sp>
          <p:nvSpPr>
            <p:cNvPr id="340" name="Google Shape;340;p41"/>
            <p:cNvSpPr/>
            <p:nvPr/>
          </p:nvSpPr>
          <p:spPr>
            <a:xfrm>
              <a:off x="6691884" y="2229611"/>
              <a:ext cx="172084" cy="1432560"/>
            </a:xfrm>
            <a:custGeom>
              <a:rect b="b" l="l" r="r" t="t"/>
              <a:pathLst>
                <a:path extrusionOk="0" h="1432560" w="172084">
                  <a:moveTo>
                    <a:pt x="171703" y="0"/>
                  </a:moveTo>
                  <a:lnTo>
                    <a:pt x="0" y="0"/>
                  </a:lnTo>
                  <a:lnTo>
                    <a:pt x="0" y="1432560"/>
                  </a:lnTo>
                  <a:lnTo>
                    <a:pt x="171703" y="1432560"/>
                  </a:lnTo>
                  <a:lnTo>
                    <a:pt x="171703"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41" name="Google Shape;341;p41"/>
            <p:cNvSpPr/>
            <p:nvPr/>
          </p:nvSpPr>
          <p:spPr>
            <a:xfrm>
              <a:off x="6388608" y="3383279"/>
              <a:ext cx="1923415" cy="1155064"/>
            </a:xfrm>
            <a:custGeom>
              <a:rect b="b" l="l" r="r" t="t"/>
              <a:pathLst>
                <a:path extrusionOk="0" h="1155064" w="1923415">
                  <a:moveTo>
                    <a:pt x="1807590" y="0"/>
                  </a:moveTo>
                  <a:lnTo>
                    <a:pt x="115569" y="0"/>
                  </a:lnTo>
                  <a:lnTo>
                    <a:pt x="70612" y="9017"/>
                  </a:lnTo>
                  <a:lnTo>
                    <a:pt x="33781" y="33782"/>
                  </a:lnTo>
                  <a:lnTo>
                    <a:pt x="9016" y="70485"/>
                  </a:lnTo>
                  <a:lnTo>
                    <a:pt x="0" y="115570"/>
                  </a:lnTo>
                  <a:lnTo>
                    <a:pt x="0" y="1039114"/>
                  </a:lnTo>
                  <a:lnTo>
                    <a:pt x="9016" y="1084199"/>
                  </a:lnTo>
                  <a:lnTo>
                    <a:pt x="33781" y="1120902"/>
                  </a:lnTo>
                  <a:lnTo>
                    <a:pt x="70612" y="1145667"/>
                  </a:lnTo>
                  <a:lnTo>
                    <a:pt x="115569" y="1154684"/>
                  </a:lnTo>
                  <a:lnTo>
                    <a:pt x="1807590" y="1154684"/>
                  </a:lnTo>
                  <a:lnTo>
                    <a:pt x="1852548" y="1145667"/>
                  </a:lnTo>
                  <a:lnTo>
                    <a:pt x="1889378" y="1120902"/>
                  </a:lnTo>
                  <a:lnTo>
                    <a:pt x="1914143" y="1084199"/>
                  </a:lnTo>
                  <a:lnTo>
                    <a:pt x="1923161" y="1039114"/>
                  </a:lnTo>
                  <a:lnTo>
                    <a:pt x="1923161" y="115570"/>
                  </a:lnTo>
                  <a:lnTo>
                    <a:pt x="1914143" y="70485"/>
                  </a:lnTo>
                  <a:lnTo>
                    <a:pt x="1889378" y="33782"/>
                  </a:lnTo>
                  <a:lnTo>
                    <a:pt x="1852548" y="9017"/>
                  </a:lnTo>
                  <a:lnTo>
                    <a:pt x="1807590"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42" name="Google Shape;342;p41"/>
            <p:cNvSpPr/>
            <p:nvPr/>
          </p:nvSpPr>
          <p:spPr>
            <a:xfrm>
              <a:off x="6388608" y="3383279"/>
              <a:ext cx="1923415" cy="1155064"/>
            </a:xfrm>
            <a:custGeom>
              <a:rect b="b" l="l" r="r" t="t"/>
              <a:pathLst>
                <a:path extrusionOk="0" h="1155064" w="1923415">
                  <a:moveTo>
                    <a:pt x="0" y="115570"/>
                  </a:moveTo>
                  <a:lnTo>
                    <a:pt x="9016" y="70485"/>
                  </a:lnTo>
                  <a:lnTo>
                    <a:pt x="33781" y="33782"/>
                  </a:lnTo>
                  <a:lnTo>
                    <a:pt x="70612" y="9017"/>
                  </a:lnTo>
                  <a:lnTo>
                    <a:pt x="115569" y="0"/>
                  </a:lnTo>
                  <a:lnTo>
                    <a:pt x="1807590" y="0"/>
                  </a:lnTo>
                  <a:lnTo>
                    <a:pt x="1852548" y="9017"/>
                  </a:lnTo>
                  <a:lnTo>
                    <a:pt x="1889378" y="33782"/>
                  </a:lnTo>
                  <a:lnTo>
                    <a:pt x="1914143" y="70485"/>
                  </a:lnTo>
                  <a:lnTo>
                    <a:pt x="1923161" y="115570"/>
                  </a:lnTo>
                  <a:lnTo>
                    <a:pt x="1923161" y="1039114"/>
                  </a:lnTo>
                  <a:lnTo>
                    <a:pt x="1914143" y="1084199"/>
                  </a:lnTo>
                  <a:lnTo>
                    <a:pt x="1889378" y="1120902"/>
                  </a:lnTo>
                  <a:lnTo>
                    <a:pt x="1852548" y="1145667"/>
                  </a:lnTo>
                  <a:lnTo>
                    <a:pt x="1807590" y="1154684"/>
                  </a:lnTo>
                  <a:lnTo>
                    <a:pt x="115569" y="1154684"/>
                  </a:lnTo>
                  <a:lnTo>
                    <a:pt x="70612" y="1145667"/>
                  </a:lnTo>
                  <a:lnTo>
                    <a:pt x="33781" y="1120902"/>
                  </a:lnTo>
                  <a:lnTo>
                    <a:pt x="9016" y="1084199"/>
                  </a:lnTo>
                  <a:lnTo>
                    <a:pt x="0" y="1039114"/>
                  </a:lnTo>
                  <a:lnTo>
                    <a:pt x="0" y="115570"/>
                  </a:lnTo>
                  <a:close/>
                </a:path>
              </a:pathLst>
            </a:custGeom>
            <a:solidFill>
              <a:schemeClr val="accent5"/>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343" name="Google Shape;343;p41"/>
          <p:cNvSpPr txBox="1"/>
          <p:nvPr/>
        </p:nvSpPr>
        <p:spPr>
          <a:xfrm>
            <a:off x="5171587" y="2222700"/>
            <a:ext cx="1195500" cy="810000"/>
          </a:xfrm>
          <a:prstGeom prst="rect">
            <a:avLst/>
          </a:prstGeom>
          <a:solidFill>
            <a:schemeClr val="accent5"/>
          </a:solidFill>
          <a:ln>
            <a:noFill/>
          </a:ln>
        </p:spPr>
        <p:txBody>
          <a:bodyPr anchorCtr="0" anchor="t" bIns="0" lIns="0" spcFirstLastPara="1" rIns="0" wrap="square" tIns="9525">
            <a:spAutoFit/>
          </a:bodyPr>
          <a:lstStyle/>
          <a:p>
            <a:pPr indent="0" lvl="0" marL="0" marR="0" rtl="0" algn="l">
              <a:lnSpc>
                <a:spcPct val="100000"/>
              </a:lnSpc>
              <a:spcBef>
                <a:spcPts val="0"/>
              </a:spcBef>
              <a:spcAft>
                <a:spcPts val="0"/>
              </a:spcAft>
              <a:buNone/>
            </a:pPr>
            <a:r>
              <a:rPr lang="en" sz="1300">
                <a:solidFill>
                  <a:schemeClr val="lt1"/>
                </a:solidFill>
              </a:rPr>
              <a:t>Use LogReg, SVM, DecTree and KNN to create models</a:t>
            </a:r>
            <a:endParaRPr sz="1300">
              <a:solidFill>
                <a:schemeClr val="lt1"/>
              </a:solidFill>
              <a:latin typeface="Arial"/>
              <a:ea typeface="Arial"/>
              <a:cs typeface="Arial"/>
              <a:sym typeface="Arial"/>
            </a:endParaRPr>
          </a:p>
        </p:txBody>
      </p:sp>
      <p:grpSp>
        <p:nvGrpSpPr>
          <p:cNvPr id="344" name="Google Shape;344;p41"/>
          <p:cNvGrpSpPr/>
          <p:nvPr/>
        </p:nvGrpSpPr>
        <p:grpSpPr>
          <a:xfrm>
            <a:off x="5048631" y="1113281"/>
            <a:ext cx="2207227" cy="865346"/>
            <a:chOff x="6388608" y="1941575"/>
            <a:chExt cx="2942970" cy="1153795"/>
          </a:xfrm>
        </p:grpSpPr>
        <p:sp>
          <p:nvSpPr>
            <p:cNvPr id="345" name="Google Shape;345;p41"/>
            <p:cNvSpPr/>
            <p:nvPr/>
          </p:nvSpPr>
          <p:spPr>
            <a:xfrm>
              <a:off x="6783324" y="2138171"/>
              <a:ext cx="2548254" cy="173989"/>
            </a:xfrm>
            <a:custGeom>
              <a:rect b="b" l="l" r="r" t="t"/>
              <a:pathLst>
                <a:path extrusionOk="0" h="173989" w="2548254">
                  <a:moveTo>
                    <a:pt x="2548001" y="0"/>
                  </a:moveTo>
                  <a:lnTo>
                    <a:pt x="0" y="0"/>
                  </a:lnTo>
                  <a:lnTo>
                    <a:pt x="0" y="173482"/>
                  </a:lnTo>
                  <a:lnTo>
                    <a:pt x="2548001" y="173482"/>
                  </a:lnTo>
                  <a:lnTo>
                    <a:pt x="2548001"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46" name="Google Shape;346;p41"/>
            <p:cNvSpPr/>
            <p:nvPr/>
          </p:nvSpPr>
          <p:spPr>
            <a:xfrm>
              <a:off x="6388608" y="1941575"/>
              <a:ext cx="1923415" cy="1153795"/>
            </a:xfrm>
            <a:custGeom>
              <a:rect b="b" l="l" r="r" t="t"/>
              <a:pathLst>
                <a:path extrusionOk="0" h="1153795" w="1923415">
                  <a:moveTo>
                    <a:pt x="1807844" y="0"/>
                  </a:moveTo>
                  <a:lnTo>
                    <a:pt x="115315" y="0"/>
                  </a:lnTo>
                  <a:lnTo>
                    <a:pt x="70484" y="9016"/>
                  </a:lnTo>
                  <a:lnTo>
                    <a:pt x="33781" y="33782"/>
                  </a:lnTo>
                  <a:lnTo>
                    <a:pt x="9016" y="70485"/>
                  </a:lnTo>
                  <a:lnTo>
                    <a:pt x="0" y="115315"/>
                  </a:lnTo>
                  <a:lnTo>
                    <a:pt x="0" y="1038225"/>
                  </a:lnTo>
                  <a:lnTo>
                    <a:pt x="9016" y="1083056"/>
                  </a:lnTo>
                  <a:lnTo>
                    <a:pt x="33781" y="1119759"/>
                  </a:lnTo>
                  <a:lnTo>
                    <a:pt x="70484" y="1144524"/>
                  </a:lnTo>
                  <a:lnTo>
                    <a:pt x="115315" y="1153540"/>
                  </a:lnTo>
                  <a:lnTo>
                    <a:pt x="1807844" y="1153540"/>
                  </a:lnTo>
                  <a:lnTo>
                    <a:pt x="1852675" y="1144524"/>
                  </a:lnTo>
                  <a:lnTo>
                    <a:pt x="1889378" y="1119759"/>
                  </a:lnTo>
                  <a:lnTo>
                    <a:pt x="1914143" y="1083056"/>
                  </a:lnTo>
                  <a:lnTo>
                    <a:pt x="1923161" y="1038225"/>
                  </a:lnTo>
                  <a:lnTo>
                    <a:pt x="1923161" y="115315"/>
                  </a:lnTo>
                  <a:lnTo>
                    <a:pt x="1914143" y="70485"/>
                  </a:lnTo>
                  <a:lnTo>
                    <a:pt x="1889378" y="33782"/>
                  </a:lnTo>
                  <a:lnTo>
                    <a:pt x="1852675" y="9016"/>
                  </a:lnTo>
                  <a:lnTo>
                    <a:pt x="1807844"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47" name="Google Shape;347;p41"/>
            <p:cNvSpPr/>
            <p:nvPr/>
          </p:nvSpPr>
          <p:spPr>
            <a:xfrm>
              <a:off x="6388608" y="1941575"/>
              <a:ext cx="1923415" cy="1153795"/>
            </a:xfrm>
            <a:custGeom>
              <a:rect b="b" l="l" r="r" t="t"/>
              <a:pathLst>
                <a:path extrusionOk="0" h="1153795" w="1923415">
                  <a:moveTo>
                    <a:pt x="0" y="115315"/>
                  </a:moveTo>
                  <a:lnTo>
                    <a:pt x="9016" y="70485"/>
                  </a:lnTo>
                  <a:lnTo>
                    <a:pt x="33781" y="33782"/>
                  </a:lnTo>
                  <a:lnTo>
                    <a:pt x="70484" y="9016"/>
                  </a:lnTo>
                  <a:lnTo>
                    <a:pt x="115315" y="0"/>
                  </a:lnTo>
                  <a:lnTo>
                    <a:pt x="1807844" y="0"/>
                  </a:lnTo>
                  <a:lnTo>
                    <a:pt x="1852675" y="9016"/>
                  </a:lnTo>
                  <a:lnTo>
                    <a:pt x="1889378" y="33782"/>
                  </a:lnTo>
                  <a:lnTo>
                    <a:pt x="1914143" y="70485"/>
                  </a:lnTo>
                  <a:lnTo>
                    <a:pt x="1923161" y="115315"/>
                  </a:lnTo>
                  <a:lnTo>
                    <a:pt x="1923161" y="1038225"/>
                  </a:lnTo>
                  <a:lnTo>
                    <a:pt x="1914143" y="1083056"/>
                  </a:lnTo>
                  <a:lnTo>
                    <a:pt x="1889378" y="1119759"/>
                  </a:lnTo>
                  <a:lnTo>
                    <a:pt x="1852675" y="1144524"/>
                  </a:lnTo>
                  <a:lnTo>
                    <a:pt x="1807844" y="1153540"/>
                  </a:lnTo>
                  <a:lnTo>
                    <a:pt x="115315" y="1153540"/>
                  </a:lnTo>
                  <a:lnTo>
                    <a:pt x="70484" y="1144524"/>
                  </a:lnTo>
                  <a:lnTo>
                    <a:pt x="33781" y="1119759"/>
                  </a:lnTo>
                  <a:lnTo>
                    <a:pt x="9016" y="1083056"/>
                  </a:lnTo>
                  <a:lnTo>
                    <a:pt x="0" y="1038225"/>
                  </a:lnTo>
                  <a:lnTo>
                    <a:pt x="0" y="115315"/>
                  </a:lnTo>
                  <a:close/>
                </a:path>
              </a:pathLst>
            </a:custGeom>
            <a:solidFill>
              <a:schemeClr val="accent5"/>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348" name="Google Shape;348;p41"/>
          <p:cNvSpPr txBox="1"/>
          <p:nvPr/>
        </p:nvSpPr>
        <p:spPr>
          <a:xfrm>
            <a:off x="5188600" y="1192625"/>
            <a:ext cx="1282200" cy="610500"/>
          </a:xfrm>
          <a:prstGeom prst="rect">
            <a:avLst/>
          </a:prstGeom>
          <a:solidFill>
            <a:schemeClr val="accent5"/>
          </a:solidFill>
          <a:ln>
            <a:noFill/>
          </a:ln>
        </p:spPr>
        <p:txBody>
          <a:bodyPr anchorCtr="0" anchor="t" bIns="0" lIns="0" spcFirstLastPara="1" rIns="0" wrap="square" tIns="10000">
            <a:spAutoFit/>
          </a:bodyPr>
          <a:lstStyle/>
          <a:p>
            <a:pPr indent="0" lvl="0" marL="12700" marR="0" rtl="0" algn="l">
              <a:lnSpc>
                <a:spcPct val="100000"/>
              </a:lnSpc>
              <a:spcBef>
                <a:spcPts val="0"/>
              </a:spcBef>
              <a:spcAft>
                <a:spcPts val="0"/>
              </a:spcAft>
              <a:buNone/>
            </a:pPr>
            <a:r>
              <a:rPr lang="en" sz="1300">
                <a:solidFill>
                  <a:srgbClr val="FFFFFF"/>
                </a:solidFill>
              </a:rPr>
              <a:t>Use the test set to score the different models</a:t>
            </a:r>
            <a:endParaRPr sz="1300">
              <a:solidFill>
                <a:srgbClr val="000000"/>
              </a:solidFill>
              <a:latin typeface="Arial"/>
              <a:ea typeface="Arial"/>
              <a:cs typeface="Arial"/>
              <a:sym typeface="Arial"/>
            </a:endParaRPr>
          </a:p>
        </p:txBody>
      </p:sp>
      <p:grpSp>
        <p:nvGrpSpPr>
          <p:cNvPr id="349" name="Google Shape;349;p41"/>
          <p:cNvGrpSpPr/>
          <p:nvPr/>
        </p:nvGrpSpPr>
        <p:grpSpPr>
          <a:xfrm>
            <a:off x="6966584" y="1113281"/>
            <a:ext cx="1442561" cy="1290447"/>
            <a:chOff x="8945879" y="1941575"/>
            <a:chExt cx="1923415" cy="1720596"/>
          </a:xfrm>
        </p:grpSpPr>
        <p:sp>
          <p:nvSpPr>
            <p:cNvPr id="350" name="Google Shape;350;p41"/>
            <p:cNvSpPr/>
            <p:nvPr/>
          </p:nvSpPr>
          <p:spPr>
            <a:xfrm>
              <a:off x="9249155" y="2229611"/>
              <a:ext cx="173990" cy="1432560"/>
            </a:xfrm>
            <a:custGeom>
              <a:rect b="b" l="l" r="r" t="t"/>
              <a:pathLst>
                <a:path extrusionOk="0" h="1432560" w="173990">
                  <a:moveTo>
                    <a:pt x="173481" y="0"/>
                  </a:moveTo>
                  <a:lnTo>
                    <a:pt x="0" y="0"/>
                  </a:lnTo>
                  <a:lnTo>
                    <a:pt x="0" y="1432560"/>
                  </a:lnTo>
                  <a:lnTo>
                    <a:pt x="173481" y="1432560"/>
                  </a:lnTo>
                  <a:lnTo>
                    <a:pt x="173481"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51" name="Google Shape;351;p41"/>
            <p:cNvSpPr/>
            <p:nvPr/>
          </p:nvSpPr>
          <p:spPr>
            <a:xfrm>
              <a:off x="8945879" y="1941575"/>
              <a:ext cx="1923415" cy="1153795"/>
            </a:xfrm>
            <a:custGeom>
              <a:rect b="b" l="l" r="r" t="t"/>
              <a:pathLst>
                <a:path extrusionOk="0" h="1153795" w="1923415">
                  <a:moveTo>
                    <a:pt x="1807845" y="0"/>
                  </a:moveTo>
                  <a:lnTo>
                    <a:pt x="115316" y="0"/>
                  </a:lnTo>
                  <a:lnTo>
                    <a:pt x="70485" y="9016"/>
                  </a:lnTo>
                  <a:lnTo>
                    <a:pt x="33781" y="33782"/>
                  </a:lnTo>
                  <a:lnTo>
                    <a:pt x="9017" y="70485"/>
                  </a:lnTo>
                  <a:lnTo>
                    <a:pt x="0" y="115315"/>
                  </a:lnTo>
                  <a:lnTo>
                    <a:pt x="0" y="1038225"/>
                  </a:lnTo>
                  <a:lnTo>
                    <a:pt x="9017" y="1083056"/>
                  </a:lnTo>
                  <a:lnTo>
                    <a:pt x="33781" y="1119759"/>
                  </a:lnTo>
                  <a:lnTo>
                    <a:pt x="70485" y="1144524"/>
                  </a:lnTo>
                  <a:lnTo>
                    <a:pt x="115316" y="1153540"/>
                  </a:lnTo>
                  <a:lnTo>
                    <a:pt x="1807845" y="1153540"/>
                  </a:lnTo>
                  <a:lnTo>
                    <a:pt x="1852676" y="1144524"/>
                  </a:lnTo>
                  <a:lnTo>
                    <a:pt x="1889378" y="1119759"/>
                  </a:lnTo>
                  <a:lnTo>
                    <a:pt x="1914144" y="1083056"/>
                  </a:lnTo>
                  <a:lnTo>
                    <a:pt x="1923161" y="1038225"/>
                  </a:lnTo>
                  <a:lnTo>
                    <a:pt x="1923161" y="115315"/>
                  </a:lnTo>
                  <a:lnTo>
                    <a:pt x="1914144" y="70485"/>
                  </a:lnTo>
                  <a:lnTo>
                    <a:pt x="1889378" y="33782"/>
                  </a:lnTo>
                  <a:lnTo>
                    <a:pt x="1852676" y="9016"/>
                  </a:lnTo>
                  <a:lnTo>
                    <a:pt x="1807845"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52" name="Google Shape;352;p41"/>
            <p:cNvSpPr/>
            <p:nvPr/>
          </p:nvSpPr>
          <p:spPr>
            <a:xfrm>
              <a:off x="8945879" y="1941575"/>
              <a:ext cx="1923415" cy="1153795"/>
            </a:xfrm>
            <a:custGeom>
              <a:rect b="b" l="l" r="r" t="t"/>
              <a:pathLst>
                <a:path extrusionOk="0" h="1153795" w="1923415">
                  <a:moveTo>
                    <a:pt x="0" y="115315"/>
                  </a:moveTo>
                  <a:lnTo>
                    <a:pt x="9017" y="70485"/>
                  </a:lnTo>
                  <a:lnTo>
                    <a:pt x="33781" y="33782"/>
                  </a:lnTo>
                  <a:lnTo>
                    <a:pt x="70485" y="9016"/>
                  </a:lnTo>
                  <a:lnTo>
                    <a:pt x="115316" y="0"/>
                  </a:lnTo>
                  <a:lnTo>
                    <a:pt x="1807845" y="0"/>
                  </a:lnTo>
                  <a:lnTo>
                    <a:pt x="1852676" y="9016"/>
                  </a:lnTo>
                  <a:lnTo>
                    <a:pt x="1889378" y="33782"/>
                  </a:lnTo>
                  <a:lnTo>
                    <a:pt x="1914144" y="70485"/>
                  </a:lnTo>
                  <a:lnTo>
                    <a:pt x="1923161" y="115315"/>
                  </a:lnTo>
                  <a:lnTo>
                    <a:pt x="1923161" y="1038225"/>
                  </a:lnTo>
                  <a:lnTo>
                    <a:pt x="1914144" y="1083056"/>
                  </a:lnTo>
                  <a:lnTo>
                    <a:pt x="1889378" y="1119759"/>
                  </a:lnTo>
                  <a:lnTo>
                    <a:pt x="1852676" y="1144524"/>
                  </a:lnTo>
                  <a:lnTo>
                    <a:pt x="1807845" y="1153540"/>
                  </a:lnTo>
                  <a:lnTo>
                    <a:pt x="115316" y="1153540"/>
                  </a:lnTo>
                  <a:lnTo>
                    <a:pt x="70485" y="1144524"/>
                  </a:lnTo>
                  <a:lnTo>
                    <a:pt x="33781" y="1119759"/>
                  </a:lnTo>
                  <a:lnTo>
                    <a:pt x="9017" y="1083056"/>
                  </a:lnTo>
                  <a:lnTo>
                    <a:pt x="0" y="1038225"/>
                  </a:lnTo>
                  <a:lnTo>
                    <a:pt x="0" y="115315"/>
                  </a:lnTo>
                  <a:close/>
                </a:path>
              </a:pathLst>
            </a:custGeom>
            <a:solidFill>
              <a:schemeClr val="accent5"/>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353" name="Google Shape;353;p41"/>
          <p:cNvSpPr txBox="1"/>
          <p:nvPr/>
        </p:nvSpPr>
        <p:spPr>
          <a:xfrm>
            <a:off x="7046763" y="1192625"/>
            <a:ext cx="1282200" cy="610500"/>
          </a:xfrm>
          <a:prstGeom prst="rect">
            <a:avLst/>
          </a:prstGeom>
          <a:solidFill>
            <a:schemeClr val="accent5"/>
          </a:solidFill>
          <a:ln>
            <a:noFill/>
          </a:ln>
        </p:spPr>
        <p:txBody>
          <a:bodyPr anchorCtr="0" anchor="t" bIns="0" lIns="0" spcFirstLastPara="1" rIns="0" wrap="square" tIns="10000">
            <a:spAutoFit/>
          </a:bodyPr>
          <a:lstStyle/>
          <a:p>
            <a:pPr indent="0" lvl="0" marL="12700" marR="0" rtl="0" algn="l">
              <a:lnSpc>
                <a:spcPct val="100000"/>
              </a:lnSpc>
              <a:spcBef>
                <a:spcPts val="0"/>
              </a:spcBef>
              <a:spcAft>
                <a:spcPts val="0"/>
              </a:spcAft>
              <a:buNone/>
            </a:pPr>
            <a:r>
              <a:rPr lang="en" sz="1300">
                <a:solidFill>
                  <a:srgbClr val="FFFFFF"/>
                </a:solidFill>
              </a:rPr>
              <a:t>A confusion matrix is plotted for each model</a:t>
            </a:r>
            <a:endParaRPr sz="1300">
              <a:solidFill>
                <a:srgbClr val="000000"/>
              </a:solidFill>
              <a:latin typeface="Arial"/>
              <a:ea typeface="Arial"/>
              <a:cs typeface="Arial"/>
              <a:sym typeface="Arial"/>
            </a:endParaRPr>
          </a:p>
        </p:txBody>
      </p:sp>
      <p:grpSp>
        <p:nvGrpSpPr>
          <p:cNvPr id="354" name="Google Shape;354;p41"/>
          <p:cNvGrpSpPr/>
          <p:nvPr/>
        </p:nvGrpSpPr>
        <p:grpSpPr>
          <a:xfrm>
            <a:off x="6966595" y="2194704"/>
            <a:ext cx="1644905" cy="925553"/>
            <a:chOff x="8945879" y="3383279"/>
            <a:chExt cx="1923415" cy="1155064"/>
          </a:xfrm>
        </p:grpSpPr>
        <p:sp>
          <p:nvSpPr>
            <p:cNvPr id="355" name="Google Shape;355;p41"/>
            <p:cNvSpPr/>
            <p:nvPr/>
          </p:nvSpPr>
          <p:spPr>
            <a:xfrm>
              <a:off x="8945879" y="3383279"/>
              <a:ext cx="1923415" cy="1155064"/>
            </a:xfrm>
            <a:custGeom>
              <a:rect b="b" l="l" r="r" t="t"/>
              <a:pathLst>
                <a:path extrusionOk="0" h="1155064" w="1923415">
                  <a:moveTo>
                    <a:pt x="1807591" y="0"/>
                  </a:moveTo>
                  <a:lnTo>
                    <a:pt x="115570" y="0"/>
                  </a:lnTo>
                  <a:lnTo>
                    <a:pt x="70612" y="9017"/>
                  </a:lnTo>
                  <a:lnTo>
                    <a:pt x="33781" y="33782"/>
                  </a:lnTo>
                  <a:lnTo>
                    <a:pt x="9017" y="70485"/>
                  </a:lnTo>
                  <a:lnTo>
                    <a:pt x="0" y="115570"/>
                  </a:lnTo>
                  <a:lnTo>
                    <a:pt x="0" y="1039114"/>
                  </a:lnTo>
                  <a:lnTo>
                    <a:pt x="9017" y="1084199"/>
                  </a:lnTo>
                  <a:lnTo>
                    <a:pt x="33781" y="1120902"/>
                  </a:lnTo>
                  <a:lnTo>
                    <a:pt x="70612" y="1145667"/>
                  </a:lnTo>
                  <a:lnTo>
                    <a:pt x="115570" y="1154684"/>
                  </a:lnTo>
                  <a:lnTo>
                    <a:pt x="1807591" y="1154684"/>
                  </a:lnTo>
                  <a:lnTo>
                    <a:pt x="1852549" y="1145667"/>
                  </a:lnTo>
                  <a:lnTo>
                    <a:pt x="1889378" y="1120902"/>
                  </a:lnTo>
                  <a:lnTo>
                    <a:pt x="1914144" y="1084199"/>
                  </a:lnTo>
                  <a:lnTo>
                    <a:pt x="1923161" y="1039114"/>
                  </a:lnTo>
                  <a:lnTo>
                    <a:pt x="1923161" y="115570"/>
                  </a:lnTo>
                  <a:lnTo>
                    <a:pt x="1914144" y="70485"/>
                  </a:lnTo>
                  <a:lnTo>
                    <a:pt x="1889378" y="33782"/>
                  </a:lnTo>
                  <a:lnTo>
                    <a:pt x="1852549" y="9017"/>
                  </a:lnTo>
                  <a:lnTo>
                    <a:pt x="1807591" y="0"/>
                  </a:lnTo>
                  <a:close/>
                </a:path>
              </a:pathLst>
            </a:custGeom>
            <a:solidFill>
              <a:schemeClr val="accent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356" name="Google Shape;356;p41"/>
            <p:cNvSpPr/>
            <p:nvPr/>
          </p:nvSpPr>
          <p:spPr>
            <a:xfrm>
              <a:off x="8945879" y="3383279"/>
              <a:ext cx="1923415" cy="1155064"/>
            </a:xfrm>
            <a:custGeom>
              <a:rect b="b" l="l" r="r" t="t"/>
              <a:pathLst>
                <a:path extrusionOk="0" h="1155064" w="1923415">
                  <a:moveTo>
                    <a:pt x="0" y="115570"/>
                  </a:moveTo>
                  <a:lnTo>
                    <a:pt x="9017" y="70485"/>
                  </a:lnTo>
                  <a:lnTo>
                    <a:pt x="33781" y="33782"/>
                  </a:lnTo>
                  <a:lnTo>
                    <a:pt x="70612" y="9017"/>
                  </a:lnTo>
                  <a:lnTo>
                    <a:pt x="115570" y="0"/>
                  </a:lnTo>
                  <a:lnTo>
                    <a:pt x="1807591" y="0"/>
                  </a:lnTo>
                  <a:lnTo>
                    <a:pt x="1852549" y="9017"/>
                  </a:lnTo>
                  <a:lnTo>
                    <a:pt x="1889378" y="33782"/>
                  </a:lnTo>
                  <a:lnTo>
                    <a:pt x="1914144" y="70485"/>
                  </a:lnTo>
                  <a:lnTo>
                    <a:pt x="1923161" y="115570"/>
                  </a:lnTo>
                  <a:lnTo>
                    <a:pt x="1923161" y="1039114"/>
                  </a:lnTo>
                  <a:lnTo>
                    <a:pt x="1914144" y="1084199"/>
                  </a:lnTo>
                  <a:lnTo>
                    <a:pt x="1889378" y="1120902"/>
                  </a:lnTo>
                  <a:lnTo>
                    <a:pt x="1852549" y="1145667"/>
                  </a:lnTo>
                  <a:lnTo>
                    <a:pt x="1807591" y="1154684"/>
                  </a:lnTo>
                  <a:lnTo>
                    <a:pt x="115570" y="1154684"/>
                  </a:lnTo>
                  <a:lnTo>
                    <a:pt x="70612" y="1145667"/>
                  </a:lnTo>
                  <a:lnTo>
                    <a:pt x="33781" y="1120902"/>
                  </a:lnTo>
                  <a:lnTo>
                    <a:pt x="9017" y="1084199"/>
                  </a:lnTo>
                  <a:lnTo>
                    <a:pt x="0" y="1039114"/>
                  </a:lnTo>
                  <a:lnTo>
                    <a:pt x="0" y="115570"/>
                  </a:lnTo>
                  <a:close/>
                </a:path>
              </a:pathLst>
            </a:custGeom>
            <a:solidFill>
              <a:schemeClr val="accent5"/>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357" name="Google Shape;357;p41"/>
          <p:cNvSpPr txBox="1"/>
          <p:nvPr/>
        </p:nvSpPr>
        <p:spPr>
          <a:xfrm>
            <a:off x="7028900" y="2250250"/>
            <a:ext cx="1442700" cy="690300"/>
          </a:xfrm>
          <a:prstGeom prst="rect">
            <a:avLst/>
          </a:prstGeom>
          <a:solidFill>
            <a:schemeClr val="accent5"/>
          </a:solidFill>
          <a:ln>
            <a:noFill/>
          </a:ln>
        </p:spPr>
        <p:txBody>
          <a:bodyPr anchorCtr="0" anchor="t" bIns="0" lIns="0" spcFirstLastPara="1" rIns="0" wrap="square" tIns="19050">
            <a:spAutoFit/>
          </a:bodyPr>
          <a:lstStyle/>
          <a:p>
            <a:pPr indent="-76200" lvl="0" marL="88900" marR="0" rtl="0" algn="l">
              <a:lnSpc>
                <a:spcPct val="117647"/>
              </a:lnSpc>
              <a:spcBef>
                <a:spcPts val="0"/>
              </a:spcBef>
              <a:spcAft>
                <a:spcPts val="0"/>
              </a:spcAft>
              <a:buNone/>
            </a:pPr>
            <a:r>
              <a:rPr lang="en" sz="1300">
                <a:solidFill>
                  <a:srgbClr val="FFFFFF"/>
                </a:solidFill>
              </a:rPr>
              <a:t>A Bar-plot is used </a:t>
            </a:r>
            <a:endParaRPr sz="1300">
              <a:solidFill>
                <a:srgbClr val="FFFFFF"/>
              </a:solidFill>
            </a:endParaRPr>
          </a:p>
          <a:p>
            <a:pPr indent="-76200" lvl="0" marL="88900" marR="0" rtl="0" algn="l">
              <a:lnSpc>
                <a:spcPct val="117647"/>
              </a:lnSpc>
              <a:spcBef>
                <a:spcPts val="0"/>
              </a:spcBef>
              <a:spcAft>
                <a:spcPts val="0"/>
              </a:spcAft>
              <a:buNone/>
            </a:pPr>
            <a:r>
              <a:rPr lang="en" sz="1300">
                <a:solidFill>
                  <a:srgbClr val="FFFFFF"/>
                </a:solidFill>
              </a:rPr>
              <a:t>T</a:t>
            </a:r>
            <a:r>
              <a:rPr lang="en" sz="1300">
                <a:solidFill>
                  <a:srgbClr val="FFFFFF"/>
                </a:solidFill>
              </a:rPr>
              <a:t>o compare model scores</a:t>
            </a:r>
            <a:endParaRPr sz="13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2" name="Shape 362"/>
        <p:cNvGrpSpPr/>
        <p:nvPr/>
      </p:nvGrpSpPr>
      <p:grpSpPr>
        <a:xfrm>
          <a:off x="0" y="0"/>
          <a:ext cx="0" cy="0"/>
          <a:chOff x="0" y="0"/>
          <a:chExt cx="0" cy="0"/>
        </a:xfrm>
      </p:grpSpPr>
      <p:sp>
        <p:nvSpPr>
          <p:cNvPr id="363" name="Google Shape;363;p42"/>
          <p:cNvSpPr txBox="1"/>
          <p:nvPr/>
        </p:nvSpPr>
        <p:spPr>
          <a:xfrm>
            <a:off x="630844" y="1355503"/>
            <a:ext cx="5301544" cy="1216247"/>
          </a:xfrm>
          <a:prstGeom prst="rect">
            <a:avLst/>
          </a:prstGeom>
          <a:noFill/>
          <a:ln>
            <a:noFill/>
          </a:ln>
        </p:spPr>
        <p:txBody>
          <a:bodyPr anchorCtr="0" anchor="t" bIns="34275" lIns="68575" spcFirstLastPara="1" rIns="68575" wrap="square" tIns="34275">
            <a:normAutofit/>
          </a:bodyPr>
          <a:lstStyle/>
          <a:p>
            <a:pPr indent="-184150" lvl="0" marL="177800" marR="0" rtl="0" algn="l">
              <a:lnSpc>
                <a:spcPct val="100000"/>
              </a:lnSpc>
              <a:spcBef>
                <a:spcPts val="0"/>
              </a:spcBef>
              <a:spcAft>
                <a:spcPts val="0"/>
              </a:spcAft>
              <a:buClr>
                <a:srgbClr val="292929"/>
              </a:buClr>
              <a:buSzPts val="1700"/>
              <a:buFont typeface="Arial"/>
              <a:buChar char="•"/>
            </a:pPr>
            <a:r>
              <a:rPr lang="en" sz="1700">
                <a:solidFill>
                  <a:srgbClr val="292929"/>
                </a:solidFill>
                <a:latin typeface="Arial"/>
                <a:ea typeface="Arial"/>
                <a:cs typeface="Arial"/>
                <a:sym typeface="Arial"/>
              </a:rPr>
              <a:t>Exploratory data analysis results</a:t>
            </a:r>
            <a:endParaRPr sz="1100"/>
          </a:p>
          <a:p>
            <a:pPr indent="-184150" lvl="0" marL="177800" marR="0" rtl="0" algn="l">
              <a:lnSpc>
                <a:spcPct val="100000"/>
              </a:lnSpc>
              <a:spcBef>
                <a:spcPts val="1100"/>
              </a:spcBef>
              <a:spcAft>
                <a:spcPts val="0"/>
              </a:spcAft>
              <a:buClr>
                <a:srgbClr val="292929"/>
              </a:buClr>
              <a:buSzPts val="1700"/>
              <a:buFont typeface="Arial"/>
              <a:buChar char="•"/>
            </a:pPr>
            <a:r>
              <a:rPr lang="en" sz="1700">
                <a:solidFill>
                  <a:srgbClr val="292929"/>
                </a:solidFill>
                <a:latin typeface="Arial"/>
                <a:ea typeface="Arial"/>
                <a:cs typeface="Arial"/>
                <a:sym typeface="Arial"/>
              </a:rPr>
              <a:t>Interactive analytics demo in screenshots</a:t>
            </a:r>
            <a:endParaRPr sz="1100"/>
          </a:p>
          <a:p>
            <a:pPr indent="-184150" lvl="0" marL="177800" marR="0" rtl="0" algn="l">
              <a:lnSpc>
                <a:spcPct val="100000"/>
              </a:lnSpc>
              <a:spcBef>
                <a:spcPts val="1100"/>
              </a:spcBef>
              <a:spcAft>
                <a:spcPts val="0"/>
              </a:spcAft>
              <a:buClr>
                <a:srgbClr val="292929"/>
              </a:buClr>
              <a:buSzPts val="1700"/>
              <a:buFont typeface="Arial"/>
              <a:buChar char="•"/>
            </a:pPr>
            <a:r>
              <a:rPr lang="en" sz="1700">
                <a:solidFill>
                  <a:srgbClr val="292929"/>
                </a:solidFill>
                <a:latin typeface="Arial"/>
                <a:ea typeface="Arial"/>
                <a:cs typeface="Arial"/>
                <a:sym typeface="Arial"/>
              </a:rPr>
              <a:t>Predictive analysis results</a:t>
            </a:r>
            <a:endParaRPr sz="1100"/>
          </a:p>
          <a:p>
            <a:pPr indent="-88900" lvl="1" marL="520700" marR="0" rtl="0" algn="l">
              <a:lnSpc>
                <a:spcPct val="90000"/>
              </a:lnSpc>
              <a:spcBef>
                <a:spcPts val="400"/>
              </a:spcBef>
              <a:spcAft>
                <a:spcPts val="0"/>
              </a:spcAft>
              <a:buClr>
                <a:srgbClr val="0070C0"/>
              </a:buClr>
              <a:buSzPts val="1400"/>
              <a:buFont typeface="Arial"/>
              <a:buNone/>
            </a:pPr>
            <a:r>
              <a:t/>
            </a:r>
            <a:endParaRPr b="0" i="0" sz="1400" u="none" cap="none" strike="noStrike">
              <a:solidFill>
                <a:srgbClr val="0070C0"/>
              </a:solidFill>
              <a:latin typeface="IBM Plex Mono"/>
              <a:ea typeface="IBM Plex Mono"/>
              <a:cs typeface="IBM Plex Mono"/>
              <a:sym typeface="IBM Plex Mono"/>
            </a:endParaRPr>
          </a:p>
          <a:p>
            <a:pPr indent="0" lvl="1" marL="342900" marR="0" rtl="0" algn="l">
              <a:lnSpc>
                <a:spcPct val="90000"/>
              </a:lnSpc>
              <a:spcBef>
                <a:spcPts val="400"/>
              </a:spcBef>
              <a:spcAft>
                <a:spcPts val="0"/>
              </a:spcAft>
              <a:buClr>
                <a:srgbClr val="0070C0"/>
              </a:buClr>
              <a:buSzPts val="1400"/>
              <a:buFont typeface="Arial"/>
              <a:buNone/>
            </a:pPr>
            <a:r>
              <a:t/>
            </a:r>
            <a:endParaRPr b="0" i="0" sz="1400" u="none" cap="none" strike="noStrike">
              <a:solidFill>
                <a:srgbClr val="0070C0"/>
              </a:solidFill>
              <a:latin typeface="IBM Plex Mono"/>
              <a:ea typeface="IBM Plex Mono"/>
              <a:cs typeface="IBM Plex Mono"/>
              <a:sym typeface="IBM Plex Mono"/>
            </a:endParaRPr>
          </a:p>
        </p:txBody>
      </p:sp>
      <p:sp>
        <p:nvSpPr>
          <p:cNvPr id="364" name="Google Shape;364;p42"/>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65" name="Google Shape;365;p42"/>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Results</a:t>
            </a:r>
            <a:endParaRPr sz="3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9" name="Shape 369"/>
        <p:cNvGrpSpPr/>
        <p:nvPr/>
      </p:nvGrpSpPr>
      <p:grpSpPr>
        <a:xfrm>
          <a:off x="0" y="0"/>
          <a:ext cx="0" cy="0"/>
          <a:chOff x="0" y="0"/>
          <a:chExt cx="0" cy="0"/>
        </a:xfrm>
      </p:grpSpPr>
      <p:sp>
        <p:nvSpPr>
          <p:cNvPr id="370" name="Google Shape;370;p43"/>
          <p:cNvSpPr txBox="1"/>
          <p:nvPr/>
        </p:nvSpPr>
        <p:spPr>
          <a:xfrm>
            <a:off x="598477" y="1897310"/>
            <a:ext cx="793727" cy="276999"/>
          </a:xfrm>
          <a:prstGeom prst="rect">
            <a:avLst/>
          </a:prstGeom>
          <a:solidFill>
            <a:srgbClr val="0948CB"/>
          </a:solid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alibri"/>
                <a:ea typeface="Calibri"/>
                <a:cs typeface="Calibri"/>
                <a:sym typeface="Calibri"/>
              </a:rPr>
              <a:t>Section 2</a:t>
            </a:r>
            <a:endParaRPr sz="11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4" name="Shape 374"/>
        <p:cNvGrpSpPr/>
        <p:nvPr/>
      </p:nvGrpSpPr>
      <p:grpSpPr>
        <a:xfrm>
          <a:off x="0" y="0"/>
          <a:ext cx="0" cy="0"/>
          <a:chOff x="0" y="0"/>
          <a:chExt cx="0" cy="0"/>
        </a:xfrm>
      </p:grpSpPr>
      <p:sp>
        <p:nvSpPr>
          <p:cNvPr id="375" name="Google Shape;375;p44"/>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76" name="Google Shape;376;p44"/>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Flight Number vs. Launch Site</a:t>
            </a:r>
            <a:endParaRPr sz="3000">
              <a:solidFill>
                <a:srgbClr val="0B49CB"/>
              </a:solidFill>
              <a:latin typeface="IBM Plex Mono SemiBold"/>
              <a:ea typeface="IBM Plex Mono SemiBold"/>
              <a:cs typeface="IBM Plex Mono SemiBold"/>
              <a:sym typeface="IBM Plex Mono SemiBold"/>
            </a:endParaRPr>
          </a:p>
        </p:txBody>
      </p:sp>
      <p:pic>
        <p:nvPicPr>
          <p:cNvPr id="377" name="Google Shape;377;p44"/>
          <p:cNvPicPr preferRelativeResize="0"/>
          <p:nvPr/>
        </p:nvPicPr>
        <p:blipFill>
          <a:blip r:embed="rId4">
            <a:alphaModFix/>
          </a:blip>
          <a:stretch>
            <a:fillRect/>
          </a:stretch>
        </p:blipFill>
        <p:spPr>
          <a:xfrm>
            <a:off x="319525" y="1176225"/>
            <a:ext cx="8433000" cy="1956650"/>
          </a:xfrm>
          <a:prstGeom prst="rect">
            <a:avLst/>
          </a:prstGeom>
          <a:noFill/>
          <a:ln cap="flat" cmpd="sng" w="19050">
            <a:solidFill>
              <a:schemeClr val="dk2"/>
            </a:solidFill>
            <a:prstDash val="solid"/>
            <a:round/>
            <a:headEnd len="sm" w="sm" type="none"/>
            <a:tailEnd len="sm" w="sm" type="none"/>
          </a:ln>
        </p:spPr>
      </p:pic>
      <p:sp>
        <p:nvSpPr>
          <p:cNvPr id="378" name="Google Shape;378;p44"/>
          <p:cNvSpPr txBox="1"/>
          <p:nvPr/>
        </p:nvSpPr>
        <p:spPr>
          <a:xfrm>
            <a:off x="347550" y="3241975"/>
            <a:ext cx="83466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 Blue dots refer to unsuccessful launches and yellow signify a successful launch.</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Over time, the launches observe more success as the number of flights increase</a:t>
            </a:r>
            <a:endParaRPr/>
          </a:p>
          <a:p>
            <a:pPr indent="-317500" lvl="0" marL="457200" rtl="0" algn="l">
              <a:spcBef>
                <a:spcPts val="0"/>
              </a:spcBef>
              <a:spcAft>
                <a:spcPts val="0"/>
              </a:spcAft>
              <a:buSzPts val="1400"/>
              <a:buChar char="●"/>
            </a:pPr>
            <a:r>
              <a:rPr lang="en"/>
              <a:t>CCAFS appears to be the site with most launches and also has the highest number of successful launches.</a:t>
            </a:r>
            <a:endParaRPr/>
          </a:p>
          <a:p>
            <a:pPr indent="-317500" lvl="0" marL="457200" rtl="0" algn="l">
              <a:spcBef>
                <a:spcPts val="0"/>
              </a:spcBef>
              <a:spcAft>
                <a:spcPts val="0"/>
              </a:spcAft>
              <a:buSzPts val="1400"/>
              <a:buChar char="●"/>
            </a:pPr>
            <a:r>
              <a:rPr lang="en"/>
              <a:t>Overall, the trend shifts towards successful launches after the initial 20 flights.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2" name="Shape 382"/>
        <p:cNvGrpSpPr/>
        <p:nvPr/>
      </p:nvGrpSpPr>
      <p:grpSpPr>
        <a:xfrm>
          <a:off x="0" y="0"/>
          <a:ext cx="0" cy="0"/>
          <a:chOff x="0" y="0"/>
          <a:chExt cx="0" cy="0"/>
        </a:xfrm>
      </p:grpSpPr>
      <p:sp>
        <p:nvSpPr>
          <p:cNvPr id="383" name="Google Shape;383;p45"/>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84" name="Google Shape;384;p45"/>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Payload vs. Launch Site</a:t>
            </a:r>
            <a:endParaRPr sz="1100"/>
          </a:p>
        </p:txBody>
      </p:sp>
      <p:pic>
        <p:nvPicPr>
          <p:cNvPr id="385" name="Google Shape;385;p45"/>
          <p:cNvPicPr preferRelativeResize="0"/>
          <p:nvPr/>
        </p:nvPicPr>
        <p:blipFill>
          <a:blip r:embed="rId4">
            <a:alphaModFix/>
          </a:blip>
          <a:stretch>
            <a:fillRect/>
          </a:stretch>
        </p:blipFill>
        <p:spPr>
          <a:xfrm>
            <a:off x="309463" y="1282575"/>
            <a:ext cx="8525074" cy="1889250"/>
          </a:xfrm>
          <a:prstGeom prst="rect">
            <a:avLst/>
          </a:prstGeom>
          <a:noFill/>
          <a:ln cap="flat" cmpd="sng" w="19050">
            <a:solidFill>
              <a:schemeClr val="dk2"/>
            </a:solidFill>
            <a:prstDash val="solid"/>
            <a:round/>
            <a:headEnd len="sm" w="sm" type="none"/>
            <a:tailEnd len="sm" w="sm" type="none"/>
          </a:ln>
        </p:spPr>
      </p:pic>
      <p:sp>
        <p:nvSpPr>
          <p:cNvPr id="386" name="Google Shape;386;p45"/>
          <p:cNvSpPr txBox="1"/>
          <p:nvPr/>
        </p:nvSpPr>
        <p:spPr>
          <a:xfrm>
            <a:off x="309475" y="3319900"/>
            <a:ext cx="82839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The Blue dots refer to unsuccessful launches and yellow signify a successful launch.</a:t>
            </a:r>
            <a:endParaRPr>
              <a:solidFill>
                <a:schemeClr val="dk1"/>
              </a:solidFill>
            </a:endParaRPr>
          </a:p>
          <a:p>
            <a:pPr indent="0" lvl="0" marL="0" rtl="0" algn="l">
              <a:spcBef>
                <a:spcPts val="0"/>
              </a:spcBef>
              <a:spcAft>
                <a:spcPts val="0"/>
              </a:spcAft>
              <a:buNone/>
            </a:pPr>
            <a:r>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The most frequent payload observed at launch sites is concentrated in the range of 0-6000 kg.</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The VAFB site appears to be favored for </a:t>
            </a:r>
            <a:r>
              <a:rPr lang="en">
                <a:solidFill>
                  <a:schemeClr val="dk1"/>
                </a:solidFill>
              </a:rPr>
              <a:t>heavier</a:t>
            </a:r>
            <a:r>
              <a:rPr lang="en">
                <a:solidFill>
                  <a:schemeClr val="dk1"/>
                </a:solidFill>
              </a:rPr>
              <a:t> </a:t>
            </a:r>
            <a:r>
              <a:rPr lang="en">
                <a:solidFill>
                  <a:schemeClr val="dk1"/>
                </a:solidFill>
              </a:rPr>
              <a:t>payloads beyond 8000 kg.</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5" name="Shape 135"/>
        <p:cNvGrpSpPr/>
        <p:nvPr/>
      </p:nvGrpSpPr>
      <p:grpSpPr>
        <a:xfrm>
          <a:off x="0" y="0"/>
          <a:ext cx="0" cy="0"/>
          <a:chOff x="0" y="0"/>
          <a:chExt cx="0" cy="0"/>
        </a:xfrm>
      </p:grpSpPr>
      <p:sp>
        <p:nvSpPr>
          <p:cNvPr id="136" name="Google Shape;136;p28"/>
          <p:cNvSpPr txBox="1"/>
          <p:nvPr>
            <p:ph idx="12" type="sldNum"/>
          </p:nvPr>
        </p:nvSpPr>
        <p:spPr>
          <a:xfrm>
            <a:off x="6536079" y="4519180"/>
            <a:ext cx="2057400" cy="301200"/>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en"/>
              <a:t>‹#›</a:t>
            </a:fld>
            <a:endParaRPr/>
          </a:p>
        </p:txBody>
      </p:sp>
      <p:sp>
        <p:nvSpPr>
          <p:cNvPr id="137" name="Google Shape;137;p28"/>
          <p:cNvSpPr txBox="1"/>
          <p:nvPr/>
        </p:nvSpPr>
        <p:spPr>
          <a:xfrm>
            <a:off x="719023" y="1584930"/>
            <a:ext cx="3875400" cy="2490600"/>
          </a:xfrm>
          <a:prstGeom prst="rect">
            <a:avLst/>
          </a:prstGeom>
          <a:noFill/>
          <a:ln>
            <a:noFill/>
          </a:ln>
        </p:spPr>
        <p:txBody>
          <a:bodyPr anchorCtr="0" anchor="t" bIns="34275" lIns="68575" spcFirstLastPara="1" rIns="68575" wrap="square" tIns="34275">
            <a:normAutofit/>
          </a:bodyPr>
          <a:lstStyle/>
          <a:p>
            <a:pPr indent="-184150" lvl="0" marL="177800" marR="0" rtl="0" algn="l">
              <a:lnSpc>
                <a:spcPct val="100000"/>
              </a:lnSpc>
              <a:spcBef>
                <a:spcPts val="0"/>
              </a:spcBef>
              <a:spcAft>
                <a:spcPts val="0"/>
              </a:spcAft>
              <a:buClr>
                <a:srgbClr val="292929"/>
              </a:buClr>
              <a:buSzPts val="1700"/>
              <a:buFont typeface="Arial"/>
              <a:buChar char="•"/>
            </a:pPr>
            <a:r>
              <a:rPr lang="en" sz="1700">
                <a:solidFill>
                  <a:srgbClr val="292929"/>
                </a:solidFill>
                <a:latin typeface="Arial"/>
                <a:ea typeface="Arial"/>
                <a:cs typeface="Arial"/>
                <a:sym typeface="Arial"/>
              </a:rPr>
              <a:t>Executive Summary</a:t>
            </a:r>
            <a:endParaRPr sz="1100"/>
          </a:p>
          <a:p>
            <a:pPr indent="-184150" lvl="0" marL="177800" marR="0" rtl="0" algn="l">
              <a:lnSpc>
                <a:spcPct val="100000"/>
              </a:lnSpc>
              <a:spcBef>
                <a:spcPts val="1100"/>
              </a:spcBef>
              <a:spcAft>
                <a:spcPts val="0"/>
              </a:spcAft>
              <a:buClr>
                <a:srgbClr val="292929"/>
              </a:buClr>
              <a:buSzPts val="1700"/>
              <a:buFont typeface="Arial"/>
              <a:buChar char="•"/>
            </a:pPr>
            <a:r>
              <a:rPr lang="en" sz="1700">
                <a:solidFill>
                  <a:srgbClr val="292929"/>
                </a:solidFill>
                <a:latin typeface="Arial"/>
                <a:ea typeface="Arial"/>
                <a:cs typeface="Arial"/>
                <a:sym typeface="Arial"/>
              </a:rPr>
              <a:t>Introduction</a:t>
            </a:r>
            <a:endParaRPr sz="1100"/>
          </a:p>
          <a:p>
            <a:pPr indent="-184150" lvl="0" marL="177800" marR="0" rtl="0" algn="l">
              <a:lnSpc>
                <a:spcPct val="100000"/>
              </a:lnSpc>
              <a:spcBef>
                <a:spcPts val="1100"/>
              </a:spcBef>
              <a:spcAft>
                <a:spcPts val="0"/>
              </a:spcAft>
              <a:buClr>
                <a:srgbClr val="292929"/>
              </a:buClr>
              <a:buSzPts val="1700"/>
              <a:buFont typeface="Arial"/>
              <a:buChar char="•"/>
            </a:pPr>
            <a:r>
              <a:rPr lang="en" sz="1700">
                <a:solidFill>
                  <a:srgbClr val="292929"/>
                </a:solidFill>
                <a:latin typeface="Arial"/>
                <a:ea typeface="Arial"/>
                <a:cs typeface="Arial"/>
                <a:sym typeface="Arial"/>
              </a:rPr>
              <a:t>Methodology</a:t>
            </a:r>
            <a:endParaRPr sz="1100"/>
          </a:p>
          <a:p>
            <a:pPr indent="-184150" lvl="0" marL="177800" marR="0" rtl="0" algn="l">
              <a:lnSpc>
                <a:spcPct val="100000"/>
              </a:lnSpc>
              <a:spcBef>
                <a:spcPts val="1100"/>
              </a:spcBef>
              <a:spcAft>
                <a:spcPts val="0"/>
              </a:spcAft>
              <a:buClr>
                <a:srgbClr val="292929"/>
              </a:buClr>
              <a:buSzPts val="1700"/>
              <a:buFont typeface="Arial"/>
              <a:buChar char="•"/>
            </a:pPr>
            <a:r>
              <a:rPr lang="en" sz="1700">
                <a:solidFill>
                  <a:srgbClr val="292929"/>
                </a:solidFill>
                <a:latin typeface="Arial"/>
                <a:ea typeface="Arial"/>
                <a:cs typeface="Arial"/>
                <a:sym typeface="Arial"/>
              </a:rPr>
              <a:t>Results</a:t>
            </a:r>
            <a:endParaRPr sz="1100"/>
          </a:p>
          <a:p>
            <a:pPr indent="-184150" lvl="0" marL="177800" marR="0" rtl="0" algn="l">
              <a:lnSpc>
                <a:spcPct val="100000"/>
              </a:lnSpc>
              <a:spcBef>
                <a:spcPts val="1100"/>
              </a:spcBef>
              <a:spcAft>
                <a:spcPts val="0"/>
              </a:spcAft>
              <a:buClr>
                <a:srgbClr val="292929"/>
              </a:buClr>
              <a:buSzPts val="1700"/>
              <a:buFont typeface="Arial"/>
              <a:buChar char="•"/>
            </a:pPr>
            <a:r>
              <a:rPr lang="en" sz="1700">
                <a:solidFill>
                  <a:srgbClr val="292929"/>
                </a:solidFill>
                <a:latin typeface="Arial"/>
                <a:ea typeface="Arial"/>
                <a:cs typeface="Arial"/>
                <a:sym typeface="Arial"/>
              </a:rPr>
              <a:t>Conclusion</a:t>
            </a:r>
            <a:endParaRPr sz="1100"/>
          </a:p>
          <a:p>
            <a:pPr indent="-184150" lvl="0" marL="177800" marR="0" rtl="0" algn="l">
              <a:lnSpc>
                <a:spcPct val="100000"/>
              </a:lnSpc>
              <a:spcBef>
                <a:spcPts val="1100"/>
              </a:spcBef>
              <a:spcAft>
                <a:spcPts val="0"/>
              </a:spcAft>
              <a:buClr>
                <a:srgbClr val="292929"/>
              </a:buClr>
              <a:buSzPts val="1700"/>
              <a:buFont typeface="Arial"/>
              <a:buChar char="•"/>
            </a:pPr>
            <a:r>
              <a:rPr lang="en" sz="1700">
                <a:solidFill>
                  <a:srgbClr val="292929"/>
                </a:solidFill>
                <a:latin typeface="Arial"/>
                <a:ea typeface="Arial"/>
                <a:cs typeface="Arial"/>
                <a:sym typeface="Arial"/>
              </a:rPr>
              <a:t>Appendix</a:t>
            </a:r>
            <a:endParaRPr sz="1100"/>
          </a:p>
        </p:txBody>
      </p:sp>
      <p:sp>
        <p:nvSpPr>
          <p:cNvPr id="138" name="Google Shape;138;p28"/>
          <p:cNvSpPr txBox="1"/>
          <p:nvPr/>
        </p:nvSpPr>
        <p:spPr>
          <a:xfrm>
            <a:off x="577508" y="403988"/>
            <a:ext cx="7886700" cy="411900"/>
          </a:xfrm>
          <a:prstGeom prst="rect">
            <a:avLst/>
          </a:prstGeom>
          <a:noFill/>
          <a:ln>
            <a:noFill/>
          </a:ln>
        </p:spPr>
        <p:txBody>
          <a:bodyPr anchorCtr="0" anchor="ctr" bIns="34275" lIns="68575" spcFirstLastPara="1" rIns="68575" wrap="square" tIns="34275">
            <a:normAutofit lnSpcReduction="20000"/>
          </a:bodyPr>
          <a:lstStyle/>
          <a:p>
            <a:pPr indent="0" lvl="0" marL="0" marR="0" rtl="0" algn="l">
              <a:lnSpc>
                <a:spcPct val="90000"/>
              </a:lnSpc>
              <a:spcBef>
                <a:spcPts val="0"/>
              </a:spcBef>
              <a:spcAft>
                <a:spcPts val="0"/>
              </a:spcAft>
              <a:buClr>
                <a:srgbClr val="0B49CB"/>
              </a:buClr>
              <a:buSzPts val="3000"/>
              <a:buFont typeface="Arial"/>
              <a:buNone/>
            </a:pPr>
            <a:r>
              <a:rPr lang="en" sz="3000">
                <a:solidFill>
                  <a:srgbClr val="0B49CB"/>
                </a:solidFill>
                <a:latin typeface="Arial"/>
                <a:ea typeface="Arial"/>
                <a:cs typeface="Arial"/>
                <a:sym typeface="Arial"/>
              </a:rPr>
              <a:t>Outline</a:t>
            </a:r>
            <a:endParaRPr sz="11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0" name="Shape 390"/>
        <p:cNvGrpSpPr/>
        <p:nvPr/>
      </p:nvGrpSpPr>
      <p:grpSpPr>
        <a:xfrm>
          <a:off x="0" y="0"/>
          <a:ext cx="0" cy="0"/>
          <a:chOff x="0" y="0"/>
          <a:chExt cx="0" cy="0"/>
        </a:xfrm>
      </p:grpSpPr>
      <p:sp>
        <p:nvSpPr>
          <p:cNvPr id="391" name="Google Shape;391;p46"/>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92" name="Google Shape;392;p46"/>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Success Rate vs. Orbit Type</a:t>
            </a:r>
            <a:endParaRPr sz="3000">
              <a:solidFill>
                <a:srgbClr val="0B49CB"/>
              </a:solidFill>
              <a:latin typeface="IBM Plex Mono SemiBold"/>
              <a:ea typeface="IBM Plex Mono SemiBold"/>
              <a:cs typeface="IBM Plex Mono SemiBold"/>
              <a:sym typeface="IBM Plex Mono SemiBold"/>
            </a:endParaRPr>
          </a:p>
        </p:txBody>
      </p:sp>
      <p:pic>
        <p:nvPicPr>
          <p:cNvPr id="393" name="Google Shape;393;p46"/>
          <p:cNvPicPr preferRelativeResize="0"/>
          <p:nvPr/>
        </p:nvPicPr>
        <p:blipFill>
          <a:blip r:embed="rId4">
            <a:alphaModFix/>
          </a:blip>
          <a:stretch>
            <a:fillRect/>
          </a:stretch>
        </p:blipFill>
        <p:spPr>
          <a:xfrm>
            <a:off x="4610951" y="1263925"/>
            <a:ext cx="3917024" cy="3102850"/>
          </a:xfrm>
          <a:prstGeom prst="rect">
            <a:avLst/>
          </a:prstGeom>
          <a:noFill/>
          <a:ln cap="flat" cmpd="sng" w="19050">
            <a:solidFill>
              <a:schemeClr val="dk2"/>
            </a:solidFill>
            <a:prstDash val="solid"/>
            <a:round/>
            <a:headEnd len="sm" w="sm" type="none"/>
            <a:tailEnd len="sm" w="sm" type="none"/>
          </a:ln>
        </p:spPr>
      </p:pic>
      <p:sp>
        <p:nvSpPr>
          <p:cNvPr id="394" name="Google Shape;394;p46"/>
          <p:cNvSpPr txBox="1"/>
          <p:nvPr/>
        </p:nvSpPr>
        <p:spPr>
          <a:xfrm>
            <a:off x="483175" y="1263925"/>
            <a:ext cx="3951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p:txBody>
      </p:sp>
      <p:sp>
        <p:nvSpPr>
          <p:cNvPr id="395" name="Google Shape;395;p46"/>
          <p:cNvSpPr txBox="1"/>
          <p:nvPr/>
        </p:nvSpPr>
        <p:spPr>
          <a:xfrm>
            <a:off x="577500" y="1214550"/>
            <a:ext cx="3716700" cy="2986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Char char="●"/>
            </a:pPr>
            <a:r>
              <a:rPr lang="en">
                <a:solidFill>
                  <a:schemeClr val="dk1"/>
                </a:solidFill>
              </a:rPr>
              <a:t>4 Orbits have the maximum success rate of 100% - ELS-1, GEO, HEO, SSO</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VLEO has an appreciably high success rate of around 80%</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The SO orbit does not see any success in the launch</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While the GTO has a success rate around 50%, the number of flights launches in this orbit are relatively higher compared to the other cases.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9" name="Shape 399"/>
        <p:cNvGrpSpPr/>
        <p:nvPr/>
      </p:nvGrpSpPr>
      <p:grpSpPr>
        <a:xfrm>
          <a:off x="0" y="0"/>
          <a:ext cx="0" cy="0"/>
          <a:chOff x="0" y="0"/>
          <a:chExt cx="0" cy="0"/>
        </a:xfrm>
      </p:grpSpPr>
      <p:sp>
        <p:nvSpPr>
          <p:cNvPr id="400" name="Google Shape;400;p47"/>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01" name="Google Shape;401;p47"/>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Flight Number vs. Orbit Type</a:t>
            </a:r>
            <a:endParaRPr sz="3000">
              <a:solidFill>
                <a:srgbClr val="0B49CB"/>
              </a:solidFill>
              <a:latin typeface="IBM Plex Mono SemiBold"/>
              <a:ea typeface="IBM Plex Mono SemiBold"/>
              <a:cs typeface="IBM Plex Mono SemiBold"/>
              <a:sym typeface="IBM Plex Mono SemiBold"/>
            </a:endParaRPr>
          </a:p>
        </p:txBody>
      </p:sp>
      <p:pic>
        <p:nvPicPr>
          <p:cNvPr id="402" name="Google Shape;402;p47"/>
          <p:cNvPicPr preferRelativeResize="0"/>
          <p:nvPr/>
        </p:nvPicPr>
        <p:blipFill>
          <a:blip r:embed="rId4">
            <a:alphaModFix/>
          </a:blip>
          <a:stretch>
            <a:fillRect/>
          </a:stretch>
        </p:blipFill>
        <p:spPr>
          <a:xfrm>
            <a:off x="187025" y="1406075"/>
            <a:ext cx="8583001" cy="1789125"/>
          </a:xfrm>
          <a:prstGeom prst="rect">
            <a:avLst/>
          </a:prstGeom>
          <a:noFill/>
          <a:ln cap="flat" cmpd="sng" w="19050">
            <a:solidFill>
              <a:schemeClr val="dk2"/>
            </a:solidFill>
            <a:prstDash val="solid"/>
            <a:round/>
            <a:headEnd len="sm" w="sm" type="none"/>
            <a:tailEnd len="sm" w="sm" type="none"/>
          </a:ln>
        </p:spPr>
      </p:pic>
      <p:sp>
        <p:nvSpPr>
          <p:cNvPr id="403" name="Google Shape;403;p47"/>
          <p:cNvSpPr txBox="1"/>
          <p:nvPr/>
        </p:nvSpPr>
        <p:spPr>
          <a:xfrm>
            <a:off x="347550" y="3241975"/>
            <a:ext cx="83466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 Blue dots refer to unsuccessful launches and yellow signify a successful launch.</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Initially, SpaceX favored a lot of Lower Earth Orbits while eventually switching to Medium and VLEO. </a:t>
            </a:r>
            <a:endParaRPr/>
          </a:p>
          <a:p>
            <a:pPr indent="-317500" lvl="0" marL="457200" rtl="0" algn="l">
              <a:spcBef>
                <a:spcPts val="0"/>
              </a:spcBef>
              <a:spcAft>
                <a:spcPts val="0"/>
              </a:spcAft>
              <a:buSzPts val="1400"/>
              <a:buChar char="●"/>
            </a:pPr>
            <a:r>
              <a:rPr lang="en"/>
              <a:t>As expected at the start, the number of unsuccessful </a:t>
            </a:r>
            <a:r>
              <a:rPr lang="en"/>
              <a:t>launches</a:t>
            </a:r>
            <a:r>
              <a:rPr lang="en"/>
              <a:t> is higher.</a:t>
            </a:r>
            <a:endParaRPr/>
          </a:p>
          <a:p>
            <a:pPr indent="-317500" lvl="0" marL="457200" rtl="0" algn="l">
              <a:spcBef>
                <a:spcPts val="0"/>
              </a:spcBef>
              <a:spcAft>
                <a:spcPts val="0"/>
              </a:spcAft>
              <a:buSzPts val="1400"/>
              <a:buChar char="●"/>
            </a:pPr>
            <a:r>
              <a:rPr lang="en"/>
              <a:t>The best performance is observed in sun-synchronous orbits.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7" name="Shape 407"/>
        <p:cNvGrpSpPr/>
        <p:nvPr/>
      </p:nvGrpSpPr>
      <p:grpSpPr>
        <a:xfrm>
          <a:off x="0" y="0"/>
          <a:ext cx="0" cy="0"/>
          <a:chOff x="0" y="0"/>
          <a:chExt cx="0" cy="0"/>
        </a:xfrm>
      </p:grpSpPr>
      <p:sp>
        <p:nvSpPr>
          <p:cNvPr id="408" name="Google Shape;408;p48"/>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09" name="Google Shape;409;p48"/>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Payload vs. Orbit Type</a:t>
            </a:r>
            <a:endParaRPr sz="3000">
              <a:solidFill>
                <a:srgbClr val="0B49CB"/>
              </a:solidFill>
              <a:latin typeface="IBM Plex Mono SemiBold"/>
              <a:ea typeface="IBM Plex Mono SemiBold"/>
              <a:cs typeface="IBM Plex Mono SemiBold"/>
              <a:sym typeface="IBM Plex Mono SemiBold"/>
            </a:endParaRPr>
          </a:p>
        </p:txBody>
      </p:sp>
      <p:pic>
        <p:nvPicPr>
          <p:cNvPr id="410" name="Google Shape;410;p48"/>
          <p:cNvPicPr preferRelativeResize="0"/>
          <p:nvPr/>
        </p:nvPicPr>
        <p:blipFill>
          <a:blip r:embed="rId4">
            <a:alphaModFix/>
          </a:blip>
          <a:stretch>
            <a:fillRect/>
          </a:stretch>
        </p:blipFill>
        <p:spPr>
          <a:xfrm>
            <a:off x="252613" y="1312950"/>
            <a:ext cx="8638783" cy="1836075"/>
          </a:xfrm>
          <a:prstGeom prst="rect">
            <a:avLst/>
          </a:prstGeom>
          <a:noFill/>
          <a:ln cap="flat" cmpd="sng" w="19050">
            <a:solidFill>
              <a:schemeClr val="dk2"/>
            </a:solidFill>
            <a:prstDash val="solid"/>
            <a:round/>
            <a:headEnd len="sm" w="sm" type="none"/>
            <a:tailEnd len="sm" w="sm" type="none"/>
          </a:ln>
        </p:spPr>
      </p:pic>
      <p:sp>
        <p:nvSpPr>
          <p:cNvPr id="411" name="Google Shape;411;p48"/>
          <p:cNvSpPr txBox="1"/>
          <p:nvPr/>
        </p:nvSpPr>
        <p:spPr>
          <a:xfrm>
            <a:off x="347550" y="3241975"/>
            <a:ext cx="83466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 Blue dots refer to unsuccessful launches and yellow signify a successful launch.</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The payload is majorly restricted in the range of 0-6000kg.</a:t>
            </a:r>
            <a:endParaRPr/>
          </a:p>
          <a:p>
            <a:pPr indent="-317500" lvl="0" marL="457200" rtl="0" algn="l">
              <a:spcBef>
                <a:spcPts val="0"/>
              </a:spcBef>
              <a:spcAft>
                <a:spcPts val="0"/>
              </a:spcAft>
              <a:buSzPts val="1400"/>
              <a:buChar char="●"/>
            </a:pPr>
            <a:r>
              <a:rPr lang="en"/>
              <a:t>The highest payload is sent in VLEO.</a:t>
            </a:r>
            <a:endParaRPr/>
          </a:p>
          <a:p>
            <a:pPr indent="-317500" lvl="0" marL="457200" rtl="0" algn="l">
              <a:spcBef>
                <a:spcPts val="0"/>
              </a:spcBef>
              <a:spcAft>
                <a:spcPts val="0"/>
              </a:spcAft>
              <a:buSzPts val="1400"/>
              <a:buChar char="●"/>
            </a:pPr>
            <a:r>
              <a:rPr lang="en"/>
              <a:t>LEO has mostly low payload mass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5" name="Shape 415"/>
        <p:cNvGrpSpPr/>
        <p:nvPr/>
      </p:nvGrpSpPr>
      <p:grpSpPr>
        <a:xfrm>
          <a:off x="0" y="0"/>
          <a:ext cx="0" cy="0"/>
          <a:chOff x="0" y="0"/>
          <a:chExt cx="0" cy="0"/>
        </a:xfrm>
      </p:grpSpPr>
      <p:sp>
        <p:nvSpPr>
          <p:cNvPr id="416" name="Google Shape;416;p49"/>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17" name="Google Shape;417;p49"/>
          <p:cNvSpPr txBox="1"/>
          <p:nvPr>
            <p:ph idx="1" type="body"/>
          </p:nvPr>
        </p:nvSpPr>
        <p:spPr>
          <a:xfrm>
            <a:off x="577508" y="1170243"/>
            <a:ext cx="2949300" cy="2858700"/>
          </a:xfrm>
          <a:prstGeom prst="rect">
            <a:avLst/>
          </a:prstGeom>
          <a:noFill/>
          <a:ln>
            <a:noFill/>
          </a:ln>
        </p:spPr>
        <p:txBody>
          <a:bodyPr anchorCtr="0" anchor="t" bIns="34275" lIns="68575" spcFirstLastPara="1" rIns="68575" wrap="square" tIns="34275">
            <a:noAutofit/>
          </a:bodyPr>
          <a:lstStyle/>
          <a:p>
            <a:pPr indent="-209550" lvl="0" marL="177800" marR="0" rtl="0" algn="l">
              <a:lnSpc>
                <a:spcPct val="100000"/>
              </a:lnSpc>
              <a:spcBef>
                <a:spcPts val="1100"/>
              </a:spcBef>
              <a:spcAft>
                <a:spcPts val="0"/>
              </a:spcAft>
              <a:buClr>
                <a:srgbClr val="292929"/>
              </a:buClr>
              <a:buSzPts val="2100"/>
              <a:buFont typeface="Arial"/>
              <a:buChar char="•"/>
            </a:pPr>
            <a:r>
              <a:rPr lang="en" sz="1500"/>
              <a:t>The rate of success for the first few years is very low.</a:t>
            </a:r>
            <a:endParaRPr sz="1500"/>
          </a:p>
          <a:p>
            <a:pPr indent="-171450" lvl="0" marL="177800" marR="0" rtl="0" algn="l">
              <a:lnSpc>
                <a:spcPct val="100000"/>
              </a:lnSpc>
              <a:spcBef>
                <a:spcPts val="1100"/>
              </a:spcBef>
              <a:spcAft>
                <a:spcPts val="0"/>
              </a:spcAft>
              <a:buSzPts val="1500"/>
              <a:buChar char="•"/>
            </a:pPr>
            <a:r>
              <a:rPr lang="en" sz="1500"/>
              <a:t>From 2015, the success rate observes a significant jump by almost double (40% to 80%)</a:t>
            </a:r>
            <a:endParaRPr sz="1500"/>
          </a:p>
          <a:p>
            <a:pPr indent="-171450" lvl="0" marL="177800" marR="0" rtl="0" algn="l">
              <a:lnSpc>
                <a:spcPct val="100000"/>
              </a:lnSpc>
              <a:spcBef>
                <a:spcPts val="1100"/>
              </a:spcBef>
              <a:spcAft>
                <a:spcPts val="0"/>
              </a:spcAft>
              <a:buSzPts val="1500"/>
              <a:buChar char="•"/>
            </a:pPr>
            <a:r>
              <a:rPr lang="en" sz="1500"/>
              <a:t>A slight reduction was observed in 2018 </a:t>
            </a:r>
            <a:endParaRPr sz="1500"/>
          </a:p>
          <a:p>
            <a:pPr indent="-171450" lvl="0" marL="177800" marR="0" rtl="0" algn="l">
              <a:lnSpc>
                <a:spcPct val="100000"/>
              </a:lnSpc>
              <a:spcBef>
                <a:spcPts val="1100"/>
              </a:spcBef>
              <a:spcAft>
                <a:spcPts val="0"/>
              </a:spcAft>
              <a:buSzPts val="1500"/>
              <a:buChar char="•"/>
            </a:pPr>
            <a:r>
              <a:rPr lang="en" sz="1500"/>
              <a:t>The recent trend has seen the success rate hover around 80% for the rocket launches.</a:t>
            </a:r>
            <a:endParaRPr sz="1500"/>
          </a:p>
        </p:txBody>
      </p:sp>
      <p:sp>
        <p:nvSpPr>
          <p:cNvPr id="418" name="Google Shape;418;p49"/>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Launch Success Yearly Trend</a:t>
            </a:r>
            <a:endParaRPr sz="1100"/>
          </a:p>
        </p:txBody>
      </p:sp>
      <p:pic>
        <p:nvPicPr>
          <p:cNvPr id="419" name="Google Shape;419;p49"/>
          <p:cNvPicPr preferRelativeResize="0"/>
          <p:nvPr/>
        </p:nvPicPr>
        <p:blipFill>
          <a:blip r:embed="rId4">
            <a:alphaModFix/>
          </a:blip>
          <a:stretch>
            <a:fillRect/>
          </a:stretch>
        </p:blipFill>
        <p:spPr>
          <a:xfrm>
            <a:off x="4248100" y="1170250"/>
            <a:ext cx="4216101" cy="3313424"/>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23" name="Shape 423"/>
        <p:cNvGrpSpPr/>
        <p:nvPr/>
      </p:nvGrpSpPr>
      <p:grpSpPr>
        <a:xfrm>
          <a:off x="0" y="0"/>
          <a:ext cx="0" cy="0"/>
          <a:chOff x="0" y="0"/>
          <a:chExt cx="0" cy="0"/>
        </a:xfrm>
      </p:grpSpPr>
      <p:sp>
        <p:nvSpPr>
          <p:cNvPr id="424" name="Google Shape;424;p50"/>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25" name="Google Shape;425;p50"/>
          <p:cNvSpPr txBox="1"/>
          <p:nvPr>
            <p:ph idx="1" type="body"/>
          </p:nvPr>
        </p:nvSpPr>
        <p:spPr>
          <a:xfrm>
            <a:off x="5276000" y="1180175"/>
            <a:ext cx="3226500" cy="3339000"/>
          </a:xfrm>
          <a:prstGeom prst="rect">
            <a:avLst/>
          </a:prstGeom>
          <a:noFill/>
          <a:ln>
            <a:noFill/>
          </a:ln>
        </p:spPr>
        <p:txBody>
          <a:bodyPr anchorCtr="0" anchor="t" bIns="34275" lIns="68575" spcFirstLastPara="1" rIns="68575" wrap="square" tIns="34275">
            <a:normAutofit/>
          </a:bodyPr>
          <a:lstStyle/>
          <a:p>
            <a:pPr indent="0" lvl="0" marL="0" marR="0" rtl="0" algn="l">
              <a:lnSpc>
                <a:spcPct val="100000"/>
              </a:lnSpc>
              <a:spcBef>
                <a:spcPts val="1100"/>
              </a:spcBef>
              <a:spcAft>
                <a:spcPts val="0"/>
              </a:spcAft>
              <a:buNone/>
            </a:pPr>
            <a:r>
              <a:t/>
            </a:r>
            <a:endParaRPr sz="1100"/>
          </a:p>
          <a:p>
            <a:pPr indent="0" lvl="0" marL="0" marR="0" rtl="0" algn="l">
              <a:lnSpc>
                <a:spcPct val="100000"/>
              </a:lnSpc>
              <a:spcBef>
                <a:spcPts val="1100"/>
              </a:spcBef>
              <a:spcAft>
                <a:spcPts val="0"/>
              </a:spcAft>
              <a:buNone/>
            </a:pPr>
            <a:r>
              <a:rPr lang="en" sz="1500"/>
              <a:t>Query to obtain Unique Launch Site Names</a:t>
            </a:r>
            <a:endParaRPr sz="1500"/>
          </a:p>
          <a:p>
            <a:pPr indent="-209550" lvl="0" marL="177800" marR="0" rtl="0" algn="l">
              <a:lnSpc>
                <a:spcPct val="100000"/>
              </a:lnSpc>
              <a:spcBef>
                <a:spcPts val="1100"/>
              </a:spcBef>
              <a:spcAft>
                <a:spcPts val="0"/>
              </a:spcAft>
              <a:buClr>
                <a:srgbClr val="292929"/>
              </a:buClr>
              <a:buSzPts val="2100"/>
              <a:buFont typeface="Arial"/>
              <a:buChar char="•"/>
            </a:pPr>
            <a:r>
              <a:rPr lang="en" sz="1500"/>
              <a:t>A total of 4 unique launch site names are obtained from this query</a:t>
            </a:r>
            <a:endParaRPr sz="1500"/>
          </a:p>
          <a:p>
            <a:pPr indent="0" lvl="0" marL="0" marR="0" rtl="0" algn="l">
              <a:lnSpc>
                <a:spcPct val="100000"/>
              </a:lnSpc>
              <a:spcBef>
                <a:spcPts val="1100"/>
              </a:spcBef>
              <a:spcAft>
                <a:spcPts val="0"/>
              </a:spcAft>
              <a:buNone/>
            </a:pPr>
            <a:r>
              <a:t/>
            </a:r>
            <a:endParaRPr sz="1500"/>
          </a:p>
          <a:p>
            <a:pPr indent="-171450" lvl="0" marL="177800" rtl="0" algn="l">
              <a:spcBef>
                <a:spcPts val="1100"/>
              </a:spcBef>
              <a:spcAft>
                <a:spcPts val="0"/>
              </a:spcAft>
              <a:buClr>
                <a:schemeClr val="dk1"/>
              </a:buClr>
              <a:buSzPts val="1500"/>
              <a:buChar char="•"/>
            </a:pPr>
            <a:r>
              <a:rPr lang="en" sz="1500">
                <a:solidFill>
                  <a:schemeClr val="dk1"/>
                </a:solidFill>
              </a:rPr>
              <a:t>It looks like the CCAFS SLC-40 is a new launch site and CCAFS LC-40 is the older location. </a:t>
            </a:r>
            <a:endParaRPr sz="1500">
              <a:solidFill>
                <a:schemeClr val="dk1"/>
              </a:solidFill>
            </a:endParaRPr>
          </a:p>
          <a:p>
            <a:pPr indent="0" lvl="0" marL="0" marR="0" rtl="0" algn="l">
              <a:lnSpc>
                <a:spcPct val="100000"/>
              </a:lnSpc>
              <a:spcBef>
                <a:spcPts val="1100"/>
              </a:spcBef>
              <a:spcAft>
                <a:spcPts val="0"/>
              </a:spcAft>
              <a:buNone/>
            </a:pPr>
            <a:r>
              <a:t/>
            </a:r>
            <a:endParaRPr sz="1100"/>
          </a:p>
        </p:txBody>
      </p:sp>
      <p:sp>
        <p:nvSpPr>
          <p:cNvPr id="426" name="Google Shape;426;p50"/>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All Launch Site Names</a:t>
            </a:r>
            <a:endParaRPr sz="1100"/>
          </a:p>
        </p:txBody>
      </p:sp>
      <p:pic>
        <p:nvPicPr>
          <p:cNvPr id="427" name="Google Shape;427;p50"/>
          <p:cNvPicPr preferRelativeResize="0"/>
          <p:nvPr/>
        </p:nvPicPr>
        <p:blipFill>
          <a:blip r:embed="rId4">
            <a:alphaModFix/>
          </a:blip>
          <a:stretch>
            <a:fillRect/>
          </a:stretch>
        </p:blipFill>
        <p:spPr>
          <a:xfrm>
            <a:off x="616500" y="1215725"/>
            <a:ext cx="4555225" cy="230590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1" name="Shape 431"/>
        <p:cNvGrpSpPr/>
        <p:nvPr/>
      </p:nvGrpSpPr>
      <p:grpSpPr>
        <a:xfrm>
          <a:off x="0" y="0"/>
          <a:ext cx="0" cy="0"/>
          <a:chOff x="0" y="0"/>
          <a:chExt cx="0" cy="0"/>
        </a:xfrm>
      </p:grpSpPr>
      <p:sp>
        <p:nvSpPr>
          <p:cNvPr id="432" name="Google Shape;432;p51"/>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33" name="Google Shape;433;p51"/>
          <p:cNvSpPr txBox="1"/>
          <p:nvPr>
            <p:ph idx="1" type="body"/>
          </p:nvPr>
        </p:nvSpPr>
        <p:spPr>
          <a:xfrm>
            <a:off x="716975" y="3951149"/>
            <a:ext cx="7271100" cy="681300"/>
          </a:xfrm>
          <a:prstGeom prst="rect">
            <a:avLst/>
          </a:prstGeom>
          <a:noFill/>
          <a:ln>
            <a:noFill/>
          </a:ln>
        </p:spPr>
        <p:txBody>
          <a:bodyPr anchorCtr="0" anchor="t" bIns="34275" lIns="68575" spcFirstLastPara="1" rIns="68575" wrap="square" tIns="34275">
            <a:normAutofit/>
          </a:bodyPr>
          <a:lstStyle/>
          <a:p>
            <a:pPr indent="-209550" lvl="0" marL="177800" marR="0" rtl="0" algn="l">
              <a:lnSpc>
                <a:spcPct val="100000"/>
              </a:lnSpc>
              <a:spcBef>
                <a:spcPts val="0"/>
              </a:spcBef>
              <a:spcAft>
                <a:spcPts val="0"/>
              </a:spcAft>
              <a:buClr>
                <a:srgbClr val="292929"/>
              </a:buClr>
              <a:buSzPts val="2100"/>
              <a:buFont typeface="Arial"/>
              <a:buChar char="•"/>
            </a:pPr>
            <a:r>
              <a:rPr lang="en" sz="1500"/>
              <a:t>The query selects the launch sites with name starting with ‘CCA’ using a delimiter for obtaining 5 records from the entire database</a:t>
            </a:r>
            <a:endParaRPr sz="1600"/>
          </a:p>
        </p:txBody>
      </p:sp>
      <p:sp>
        <p:nvSpPr>
          <p:cNvPr id="434" name="Google Shape;434;p51"/>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Launch Site Names Begin with 'CCA'</a:t>
            </a:r>
            <a:endParaRPr sz="1100"/>
          </a:p>
        </p:txBody>
      </p:sp>
      <p:pic>
        <p:nvPicPr>
          <p:cNvPr id="435" name="Google Shape;435;p51"/>
          <p:cNvPicPr preferRelativeResize="0"/>
          <p:nvPr/>
        </p:nvPicPr>
        <p:blipFill>
          <a:blip r:embed="rId4">
            <a:alphaModFix/>
          </a:blip>
          <a:stretch>
            <a:fillRect/>
          </a:stretch>
        </p:blipFill>
        <p:spPr>
          <a:xfrm>
            <a:off x="577500" y="1105425"/>
            <a:ext cx="7886698" cy="2736624"/>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9" name="Shape 439"/>
        <p:cNvGrpSpPr/>
        <p:nvPr/>
      </p:nvGrpSpPr>
      <p:grpSpPr>
        <a:xfrm>
          <a:off x="0" y="0"/>
          <a:ext cx="0" cy="0"/>
          <a:chOff x="0" y="0"/>
          <a:chExt cx="0" cy="0"/>
        </a:xfrm>
      </p:grpSpPr>
      <p:sp>
        <p:nvSpPr>
          <p:cNvPr id="440" name="Google Shape;440;p52"/>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41" name="Google Shape;441;p52"/>
          <p:cNvSpPr txBox="1"/>
          <p:nvPr>
            <p:ph idx="1" type="body"/>
          </p:nvPr>
        </p:nvSpPr>
        <p:spPr>
          <a:xfrm>
            <a:off x="709175" y="3366648"/>
            <a:ext cx="7177500" cy="1266000"/>
          </a:xfrm>
          <a:prstGeom prst="rect">
            <a:avLst/>
          </a:prstGeom>
          <a:noFill/>
          <a:ln>
            <a:noFill/>
          </a:ln>
        </p:spPr>
        <p:txBody>
          <a:bodyPr anchorCtr="0" anchor="t" bIns="34275" lIns="68575" spcFirstLastPara="1" rIns="68575" wrap="square" tIns="34275">
            <a:normAutofit/>
          </a:bodyPr>
          <a:lstStyle/>
          <a:p>
            <a:pPr indent="-209550" lvl="0" marL="177800" marR="0" rtl="0" algn="l">
              <a:lnSpc>
                <a:spcPct val="100000"/>
              </a:lnSpc>
              <a:spcBef>
                <a:spcPts val="0"/>
              </a:spcBef>
              <a:spcAft>
                <a:spcPts val="0"/>
              </a:spcAft>
              <a:buClr>
                <a:srgbClr val="292929"/>
              </a:buClr>
              <a:buSzPts val="2100"/>
              <a:buFont typeface="Arial"/>
              <a:buChar char="•"/>
            </a:pPr>
            <a:r>
              <a:rPr lang="en" sz="1500"/>
              <a:t>The </a:t>
            </a:r>
            <a:r>
              <a:rPr lang="en" sz="1500"/>
              <a:t>total</a:t>
            </a:r>
            <a:r>
              <a:rPr lang="en" sz="1500"/>
              <a:t> Payload Mass carried by boosters launched by NASA (CRS) is 45596 kg.</a:t>
            </a:r>
            <a:endParaRPr sz="1500"/>
          </a:p>
          <a:p>
            <a:pPr indent="0" lvl="0" marL="457200" marR="0" rtl="0" algn="l">
              <a:lnSpc>
                <a:spcPct val="100000"/>
              </a:lnSpc>
              <a:spcBef>
                <a:spcPts val="0"/>
              </a:spcBef>
              <a:spcAft>
                <a:spcPts val="0"/>
              </a:spcAft>
              <a:buNone/>
            </a:pPr>
            <a:r>
              <a:t/>
            </a:r>
            <a:endParaRPr sz="1500"/>
          </a:p>
          <a:p>
            <a:pPr indent="-171450" lvl="0" marL="177800" marR="0" rtl="0" algn="l">
              <a:lnSpc>
                <a:spcPct val="100000"/>
              </a:lnSpc>
              <a:spcBef>
                <a:spcPts val="0"/>
              </a:spcBef>
              <a:spcAft>
                <a:spcPts val="0"/>
              </a:spcAft>
              <a:buSzPts val="1500"/>
              <a:buChar char="•"/>
            </a:pPr>
            <a:r>
              <a:rPr lang="en" sz="1500"/>
              <a:t>CRS are supplies sent to the International Space Station (ISS)</a:t>
            </a:r>
            <a:endParaRPr sz="1900"/>
          </a:p>
        </p:txBody>
      </p:sp>
      <p:sp>
        <p:nvSpPr>
          <p:cNvPr id="442" name="Google Shape;442;p52"/>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Total Payload Mass</a:t>
            </a:r>
            <a:endParaRPr sz="1100"/>
          </a:p>
        </p:txBody>
      </p:sp>
      <p:pic>
        <p:nvPicPr>
          <p:cNvPr id="443" name="Google Shape;443;p52"/>
          <p:cNvPicPr preferRelativeResize="0"/>
          <p:nvPr/>
        </p:nvPicPr>
        <p:blipFill>
          <a:blip r:embed="rId4">
            <a:alphaModFix/>
          </a:blip>
          <a:stretch>
            <a:fillRect/>
          </a:stretch>
        </p:blipFill>
        <p:spPr>
          <a:xfrm>
            <a:off x="443763" y="1184575"/>
            <a:ext cx="8256476" cy="207297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7" name="Shape 447"/>
        <p:cNvGrpSpPr/>
        <p:nvPr/>
      </p:nvGrpSpPr>
      <p:grpSpPr>
        <a:xfrm>
          <a:off x="0" y="0"/>
          <a:ext cx="0" cy="0"/>
          <a:chOff x="0" y="0"/>
          <a:chExt cx="0" cy="0"/>
        </a:xfrm>
      </p:grpSpPr>
      <p:sp>
        <p:nvSpPr>
          <p:cNvPr id="448" name="Google Shape;448;p53"/>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49" name="Google Shape;449;p53"/>
          <p:cNvSpPr txBox="1"/>
          <p:nvPr>
            <p:ph idx="1" type="body"/>
          </p:nvPr>
        </p:nvSpPr>
        <p:spPr>
          <a:xfrm>
            <a:off x="577400" y="3226375"/>
            <a:ext cx="7665900" cy="1593900"/>
          </a:xfrm>
          <a:prstGeom prst="rect">
            <a:avLst/>
          </a:prstGeom>
          <a:noFill/>
          <a:ln>
            <a:noFill/>
          </a:ln>
        </p:spPr>
        <p:txBody>
          <a:bodyPr anchorCtr="0" anchor="t" bIns="34275" lIns="68575" spcFirstLastPara="1" rIns="68575" wrap="square" tIns="34275">
            <a:normAutofit/>
          </a:bodyPr>
          <a:lstStyle/>
          <a:p>
            <a:pPr indent="-215900" lvl="0" marL="177800" marR="0" rtl="0" algn="l">
              <a:lnSpc>
                <a:spcPct val="100000"/>
              </a:lnSpc>
              <a:spcBef>
                <a:spcPts val="1100"/>
              </a:spcBef>
              <a:spcAft>
                <a:spcPts val="0"/>
              </a:spcAft>
              <a:buClr>
                <a:srgbClr val="292929"/>
              </a:buClr>
              <a:buSzPts val="2200"/>
              <a:buFont typeface="Arial"/>
              <a:buChar char="•"/>
            </a:pPr>
            <a:r>
              <a:rPr lang="en" sz="1600"/>
              <a:t>The </a:t>
            </a:r>
            <a:r>
              <a:rPr lang="en" sz="1600"/>
              <a:t>average</a:t>
            </a:r>
            <a:r>
              <a:rPr lang="en" sz="1600"/>
              <a:t> payload mass by F9 v1.1 is 2534.66 Kgs</a:t>
            </a:r>
            <a:endParaRPr sz="1600"/>
          </a:p>
          <a:p>
            <a:pPr indent="0" lvl="0" marL="457200" marR="0" rtl="0" algn="l">
              <a:lnSpc>
                <a:spcPct val="100000"/>
              </a:lnSpc>
              <a:spcBef>
                <a:spcPts val="1100"/>
              </a:spcBef>
              <a:spcAft>
                <a:spcPts val="0"/>
              </a:spcAft>
              <a:buNone/>
            </a:pPr>
            <a:r>
              <a:t/>
            </a:r>
            <a:endParaRPr sz="1600"/>
          </a:p>
          <a:p>
            <a:pPr indent="-177800" lvl="0" marL="177800" marR="0" rtl="0" algn="l">
              <a:lnSpc>
                <a:spcPct val="100000"/>
              </a:lnSpc>
              <a:spcBef>
                <a:spcPts val="1100"/>
              </a:spcBef>
              <a:spcAft>
                <a:spcPts val="0"/>
              </a:spcAft>
              <a:buSzPts val="1600"/>
              <a:buChar char="•"/>
            </a:pPr>
            <a:r>
              <a:rPr lang="en" sz="1600"/>
              <a:t>The value is on the lower end of our </a:t>
            </a:r>
            <a:r>
              <a:rPr lang="en" sz="1600"/>
              <a:t>general</a:t>
            </a:r>
            <a:r>
              <a:rPr lang="en" sz="1600"/>
              <a:t> payload mass for the launches.</a:t>
            </a:r>
            <a:endParaRPr sz="1600"/>
          </a:p>
        </p:txBody>
      </p:sp>
      <p:sp>
        <p:nvSpPr>
          <p:cNvPr id="450" name="Google Shape;450;p53"/>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Average Payload Mass by F9 v1.1</a:t>
            </a:r>
            <a:endParaRPr sz="1100"/>
          </a:p>
        </p:txBody>
      </p:sp>
      <p:pic>
        <p:nvPicPr>
          <p:cNvPr id="451" name="Google Shape;451;p53"/>
          <p:cNvPicPr preferRelativeResize="0"/>
          <p:nvPr/>
        </p:nvPicPr>
        <p:blipFill>
          <a:blip r:embed="rId4">
            <a:alphaModFix/>
          </a:blip>
          <a:stretch>
            <a:fillRect/>
          </a:stretch>
        </p:blipFill>
        <p:spPr>
          <a:xfrm>
            <a:off x="577500" y="1141149"/>
            <a:ext cx="7665900" cy="184910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55" name="Shape 455"/>
        <p:cNvGrpSpPr/>
        <p:nvPr/>
      </p:nvGrpSpPr>
      <p:grpSpPr>
        <a:xfrm>
          <a:off x="0" y="0"/>
          <a:ext cx="0" cy="0"/>
          <a:chOff x="0" y="0"/>
          <a:chExt cx="0" cy="0"/>
        </a:xfrm>
      </p:grpSpPr>
      <p:sp>
        <p:nvSpPr>
          <p:cNvPr id="456" name="Google Shape;456;p54"/>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57" name="Google Shape;457;p54"/>
          <p:cNvSpPr txBox="1"/>
          <p:nvPr>
            <p:ph idx="1" type="body"/>
          </p:nvPr>
        </p:nvSpPr>
        <p:spPr>
          <a:xfrm>
            <a:off x="577500" y="3299973"/>
            <a:ext cx="7309200" cy="1219200"/>
          </a:xfrm>
          <a:prstGeom prst="rect">
            <a:avLst/>
          </a:prstGeom>
          <a:noFill/>
          <a:ln>
            <a:noFill/>
          </a:ln>
        </p:spPr>
        <p:txBody>
          <a:bodyPr anchorCtr="0" anchor="t" bIns="34275" lIns="68575" spcFirstLastPara="1" rIns="68575" wrap="square" tIns="34275">
            <a:normAutofit/>
          </a:bodyPr>
          <a:lstStyle/>
          <a:p>
            <a:pPr indent="-209550" lvl="0" marL="177800" marR="0" rtl="0" algn="l">
              <a:lnSpc>
                <a:spcPct val="100000"/>
              </a:lnSpc>
              <a:spcBef>
                <a:spcPts val="1100"/>
              </a:spcBef>
              <a:spcAft>
                <a:spcPts val="0"/>
              </a:spcAft>
              <a:buClr>
                <a:srgbClr val="292929"/>
              </a:buClr>
              <a:buSzPts val="2100"/>
              <a:buFont typeface="Arial"/>
              <a:buChar char="•"/>
            </a:pPr>
            <a:r>
              <a:rPr lang="en" sz="1500"/>
              <a:t>The first successful ground landing was observed on 01 May 2017. </a:t>
            </a:r>
            <a:endParaRPr sz="1500"/>
          </a:p>
          <a:p>
            <a:pPr indent="0" lvl="0" marL="457200" marR="0" rtl="0" algn="l">
              <a:lnSpc>
                <a:spcPct val="100000"/>
              </a:lnSpc>
              <a:spcBef>
                <a:spcPts val="1100"/>
              </a:spcBef>
              <a:spcAft>
                <a:spcPts val="0"/>
              </a:spcAft>
              <a:buNone/>
            </a:pPr>
            <a:r>
              <a:t/>
            </a:r>
            <a:endParaRPr sz="1500"/>
          </a:p>
          <a:p>
            <a:pPr indent="-171450" lvl="0" marL="177800" marR="0" rtl="0" algn="l">
              <a:lnSpc>
                <a:spcPct val="100000"/>
              </a:lnSpc>
              <a:spcBef>
                <a:spcPts val="1100"/>
              </a:spcBef>
              <a:spcAft>
                <a:spcPts val="0"/>
              </a:spcAft>
              <a:buSzPts val="1500"/>
              <a:buChar char="•"/>
            </a:pPr>
            <a:r>
              <a:rPr lang="en" sz="1500"/>
              <a:t>The first three years from 2012-2014 did not have any successful landing.</a:t>
            </a:r>
            <a:endParaRPr sz="1500"/>
          </a:p>
        </p:txBody>
      </p:sp>
      <p:sp>
        <p:nvSpPr>
          <p:cNvPr id="458" name="Google Shape;458;p54"/>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First Successful Ground Landing Date</a:t>
            </a:r>
            <a:endParaRPr sz="1100"/>
          </a:p>
        </p:txBody>
      </p:sp>
      <p:pic>
        <p:nvPicPr>
          <p:cNvPr id="459" name="Google Shape;459;p54"/>
          <p:cNvPicPr preferRelativeResize="0"/>
          <p:nvPr/>
        </p:nvPicPr>
        <p:blipFill>
          <a:blip r:embed="rId4">
            <a:alphaModFix/>
          </a:blip>
          <a:stretch>
            <a:fillRect/>
          </a:stretch>
        </p:blipFill>
        <p:spPr>
          <a:xfrm>
            <a:off x="485675" y="1091929"/>
            <a:ext cx="8172650" cy="1920846"/>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63" name="Shape 463"/>
        <p:cNvGrpSpPr/>
        <p:nvPr/>
      </p:nvGrpSpPr>
      <p:grpSpPr>
        <a:xfrm>
          <a:off x="0" y="0"/>
          <a:ext cx="0" cy="0"/>
          <a:chOff x="0" y="0"/>
          <a:chExt cx="0" cy="0"/>
        </a:xfrm>
      </p:grpSpPr>
      <p:sp>
        <p:nvSpPr>
          <p:cNvPr id="464" name="Google Shape;464;p55"/>
          <p:cNvSpPr txBox="1"/>
          <p:nvPr>
            <p:ph idx="12" type="sldNum"/>
          </p:nvPr>
        </p:nvSpPr>
        <p:spPr>
          <a:xfrm>
            <a:off x="6536079" y="4519180"/>
            <a:ext cx="2057400" cy="3012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65" name="Google Shape;465;p55"/>
          <p:cNvSpPr txBox="1"/>
          <p:nvPr>
            <p:ph idx="1" type="body"/>
          </p:nvPr>
        </p:nvSpPr>
        <p:spPr>
          <a:xfrm>
            <a:off x="577500" y="3787473"/>
            <a:ext cx="7309200" cy="845400"/>
          </a:xfrm>
          <a:prstGeom prst="rect">
            <a:avLst/>
          </a:prstGeom>
          <a:noFill/>
          <a:ln>
            <a:noFill/>
          </a:ln>
        </p:spPr>
        <p:txBody>
          <a:bodyPr anchorCtr="0" anchor="t" bIns="34275" lIns="68575" spcFirstLastPara="1" rIns="68575" wrap="square" tIns="34275">
            <a:normAutofit/>
          </a:bodyPr>
          <a:lstStyle/>
          <a:p>
            <a:pPr indent="-209550" lvl="0" marL="177800" marR="0" rtl="0" algn="l">
              <a:lnSpc>
                <a:spcPct val="100000"/>
              </a:lnSpc>
              <a:spcBef>
                <a:spcPts val="1100"/>
              </a:spcBef>
              <a:spcAft>
                <a:spcPts val="0"/>
              </a:spcAft>
              <a:buClr>
                <a:srgbClr val="292929"/>
              </a:buClr>
              <a:buSzPts val="2100"/>
              <a:buFont typeface="Arial"/>
              <a:buChar char="•"/>
            </a:pPr>
            <a:r>
              <a:rPr lang="en" sz="1500"/>
              <a:t>4 </a:t>
            </a:r>
            <a:r>
              <a:rPr lang="en" sz="1500"/>
              <a:t>drone</a:t>
            </a:r>
            <a:r>
              <a:rPr lang="en" sz="1500"/>
              <a:t> ship landings were completed successfully with a payload between 4000-6000 kgs.</a:t>
            </a:r>
            <a:endParaRPr sz="1500"/>
          </a:p>
        </p:txBody>
      </p:sp>
      <p:sp>
        <p:nvSpPr>
          <p:cNvPr id="466" name="Google Shape;466;p55"/>
          <p:cNvSpPr txBox="1"/>
          <p:nvPr/>
        </p:nvSpPr>
        <p:spPr>
          <a:xfrm>
            <a:off x="577508" y="403988"/>
            <a:ext cx="7886700" cy="411900"/>
          </a:xfrm>
          <a:prstGeom prst="rect">
            <a:avLst/>
          </a:prstGeom>
          <a:noFill/>
          <a:ln>
            <a:noFill/>
          </a:ln>
        </p:spPr>
        <p:txBody>
          <a:bodyPr anchorCtr="0" anchor="ctr" bIns="34275" lIns="68575" spcFirstLastPara="1" rIns="68575" wrap="square" tIns="34275">
            <a:normAutofit fontScale="6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Successful Drone Ship Landing with Payload between 4000 and 6000</a:t>
            </a:r>
            <a:endParaRPr sz="1100"/>
          </a:p>
        </p:txBody>
      </p:sp>
      <p:pic>
        <p:nvPicPr>
          <p:cNvPr id="467" name="Google Shape;467;p55"/>
          <p:cNvPicPr preferRelativeResize="0"/>
          <p:nvPr/>
        </p:nvPicPr>
        <p:blipFill>
          <a:blip r:embed="rId4">
            <a:alphaModFix/>
          </a:blip>
          <a:stretch>
            <a:fillRect/>
          </a:stretch>
        </p:blipFill>
        <p:spPr>
          <a:xfrm>
            <a:off x="635800" y="1035550"/>
            <a:ext cx="7640551" cy="257812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2" name="Shape 142"/>
        <p:cNvGrpSpPr/>
        <p:nvPr/>
      </p:nvGrpSpPr>
      <p:grpSpPr>
        <a:xfrm>
          <a:off x="0" y="0"/>
          <a:ext cx="0" cy="0"/>
          <a:chOff x="0" y="0"/>
          <a:chExt cx="0" cy="0"/>
        </a:xfrm>
      </p:grpSpPr>
      <p:sp>
        <p:nvSpPr>
          <p:cNvPr id="143" name="Google Shape;143;p29"/>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en"/>
              <a:t>‹#›</a:t>
            </a:fld>
            <a:endParaRPr/>
          </a:p>
        </p:txBody>
      </p:sp>
      <p:sp>
        <p:nvSpPr>
          <p:cNvPr id="144" name="Google Shape;144;p29"/>
          <p:cNvSpPr txBox="1"/>
          <p:nvPr/>
        </p:nvSpPr>
        <p:spPr>
          <a:xfrm>
            <a:off x="719175" y="1363802"/>
            <a:ext cx="7681800" cy="3008100"/>
          </a:xfrm>
          <a:prstGeom prst="rect">
            <a:avLst/>
          </a:prstGeom>
          <a:noFill/>
          <a:ln>
            <a:noFill/>
          </a:ln>
        </p:spPr>
        <p:txBody>
          <a:bodyPr anchorCtr="0" anchor="t" bIns="34275" lIns="68575" spcFirstLastPara="1" rIns="68575" wrap="square" tIns="34275">
            <a:normAutofit fontScale="92500" lnSpcReduction="10000"/>
          </a:bodyPr>
          <a:lstStyle/>
          <a:p>
            <a:pPr indent="-176053" lvl="0" marL="177800" marR="0" rtl="0" algn="l">
              <a:lnSpc>
                <a:spcPct val="100000"/>
              </a:lnSpc>
              <a:spcBef>
                <a:spcPts val="0"/>
              </a:spcBef>
              <a:spcAft>
                <a:spcPts val="0"/>
              </a:spcAft>
              <a:buClr>
                <a:srgbClr val="292929"/>
              </a:buClr>
              <a:buSzPct val="100000"/>
              <a:buFont typeface="Arial"/>
              <a:buChar char="•"/>
            </a:pPr>
            <a:r>
              <a:rPr lang="en" sz="1700">
                <a:solidFill>
                  <a:srgbClr val="292929"/>
                </a:solidFill>
              </a:rPr>
              <a:t>As a part of this project, data on rocket launches was gathered from the public SpaceX API and the SpaceX Wikipedia page. Label creation was used to classify landings as successful or otherwise. The data exploration was followed by analysis using SQL, visualization in the form of folium maps and plotly dashboards. Features were </a:t>
            </a:r>
            <a:r>
              <a:rPr lang="en" sz="1700">
                <a:solidFill>
                  <a:srgbClr val="292929"/>
                </a:solidFill>
              </a:rPr>
              <a:t>chosen from the gathered data and one-hot encoding was used to convert data into a categorical variable form. In the final step, GridSearchCV was used to find the best parameters for all the machine learning models. The accuracy for all models was also compared as a final step.</a:t>
            </a:r>
            <a:endParaRPr sz="1100"/>
          </a:p>
          <a:p>
            <a:pPr indent="-176053" lvl="0" marL="177800" marR="0" rtl="0" algn="l">
              <a:lnSpc>
                <a:spcPct val="100000"/>
              </a:lnSpc>
              <a:spcBef>
                <a:spcPts val="1100"/>
              </a:spcBef>
              <a:spcAft>
                <a:spcPts val="0"/>
              </a:spcAft>
              <a:buClr>
                <a:srgbClr val="292929"/>
              </a:buClr>
              <a:buSzPct val="100000"/>
              <a:buFont typeface="Arial"/>
              <a:buChar char="•"/>
            </a:pPr>
            <a:r>
              <a:rPr lang="en" sz="1700">
                <a:solidFill>
                  <a:srgbClr val="292929"/>
                </a:solidFill>
              </a:rPr>
              <a:t>A total of four ML models were created - Logistic Regression, Support Vector Machine, Decision Tree Classifier and K-Nearest Neighbours. The results for each model were similar with an accuracy score of 83.33% for all the models. Minor differences were found in the accuracy </a:t>
            </a:r>
            <a:r>
              <a:rPr lang="en" sz="1700">
                <a:solidFill>
                  <a:srgbClr val="292929"/>
                </a:solidFill>
              </a:rPr>
              <a:t>score</a:t>
            </a:r>
            <a:r>
              <a:rPr lang="en" sz="1700">
                <a:solidFill>
                  <a:srgbClr val="292929"/>
                </a:solidFill>
              </a:rPr>
              <a:t> when evaluated on the test data. </a:t>
            </a:r>
            <a:endParaRPr sz="1100"/>
          </a:p>
        </p:txBody>
      </p:sp>
      <p:sp>
        <p:nvSpPr>
          <p:cNvPr id="145" name="Google Shape;145;p29"/>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Executive Summary</a:t>
            </a:r>
            <a:endParaRPr sz="3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1" name="Shape 471"/>
        <p:cNvGrpSpPr/>
        <p:nvPr/>
      </p:nvGrpSpPr>
      <p:grpSpPr>
        <a:xfrm>
          <a:off x="0" y="0"/>
          <a:ext cx="0" cy="0"/>
          <a:chOff x="0" y="0"/>
          <a:chExt cx="0" cy="0"/>
        </a:xfrm>
      </p:grpSpPr>
      <p:sp>
        <p:nvSpPr>
          <p:cNvPr id="472" name="Google Shape;472;p56"/>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73" name="Google Shape;473;p56"/>
          <p:cNvSpPr txBox="1"/>
          <p:nvPr>
            <p:ph idx="1" type="body"/>
          </p:nvPr>
        </p:nvSpPr>
        <p:spPr>
          <a:xfrm>
            <a:off x="577500" y="2877361"/>
            <a:ext cx="7309200" cy="1336200"/>
          </a:xfrm>
          <a:prstGeom prst="rect">
            <a:avLst/>
          </a:prstGeom>
          <a:noFill/>
          <a:ln>
            <a:noFill/>
          </a:ln>
        </p:spPr>
        <p:txBody>
          <a:bodyPr anchorCtr="0" anchor="t" bIns="34275" lIns="68575" spcFirstLastPara="1" rIns="68575" wrap="square" tIns="34275">
            <a:normAutofit/>
          </a:bodyPr>
          <a:lstStyle/>
          <a:p>
            <a:pPr indent="-209550" lvl="0" marL="177800" marR="0" rtl="0" algn="l">
              <a:lnSpc>
                <a:spcPct val="100000"/>
              </a:lnSpc>
              <a:spcBef>
                <a:spcPts val="1100"/>
              </a:spcBef>
              <a:spcAft>
                <a:spcPts val="0"/>
              </a:spcAft>
              <a:buClr>
                <a:srgbClr val="292929"/>
              </a:buClr>
              <a:buSzPts val="2100"/>
              <a:buChar char="•"/>
            </a:pPr>
            <a:r>
              <a:rPr lang="en" sz="1500"/>
              <a:t>The success to failure ratio for missions is extremely high upto 99%. Thus, it is clear that most of the failures are intended and well-managed.</a:t>
            </a:r>
            <a:endParaRPr sz="1500"/>
          </a:p>
        </p:txBody>
      </p:sp>
      <p:sp>
        <p:nvSpPr>
          <p:cNvPr id="474" name="Google Shape;474;p56"/>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77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Total Number of Successful and Failure Mission Outcomes</a:t>
            </a:r>
            <a:endParaRPr sz="1100"/>
          </a:p>
        </p:txBody>
      </p:sp>
      <p:pic>
        <p:nvPicPr>
          <p:cNvPr id="475" name="Google Shape;475;p56"/>
          <p:cNvPicPr preferRelativeResize="0"/>
          <p:nvPr/>
        </p:nvPicPr>
        <p:blipFill>
          <a:blip r:embed="rId4">
            <a:alphaModFix/>
          </a:blip>
          <a:stretch>
            <a:fillRect/>
          </a:stretch>
        </p:blipFill>
        <p:spPr>
          <a:xfrm>
            <a:off x="454600" y="1185099"/>
            <a:ext cx="8047750" cy="138665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9" name="Shape 479"/>
        <p:cNvGrpSpPr/>
        <p:nvPr/>
      </p:nvGrpSpPr>
      <p:grpSpPr>
        <a:xfrm>
          <a:off x="0" y="0"/>
          <a:ext cx="0" cy="0"/>
          <a:chOff x="0" y="0"/>
          <a:chExt cx="0" cy="0"/>
        </a:xfrm>
      </p:grpSpPr>
      <p:sp>
        <p:nvSpPr>
          <p:cNvPr id="480" name="Google Shape;480;p57"/>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81" name="Google Shape;481;p57"/>
          <p:cNvSpPr txBox="1"/>
          <p:nvPr>
            <p:ph idx="1" type="body"/>
          </p:nvPr>
        </p:nvSpPr>
        <p:spPr>
          <a:xfrm>
            <a:off x="5291575" y="1472900"/>
            <a:ext cx="3047100" cy="3159900"/>
          </a:xfrm>
          <a:prstGeom prst="rect">
            <a:avLst/>
          </a:prstGeom>
          <a:noFill/>
          <a:ln>
            <a:noFill/>
          </a:ln>
        </p:spPr>
        <p:txBody>
          <a:bodyPr anchorCtr="0" anchor="t" bIns="34275" lIns="68575" spcFirstLastPara="1" rIns="68575" wrap="square" tIns="34275">
            <a:normAutofit/>
          </a:bodyPr>
          <a:lstStyle/>
          <a:p>
            <a:pPr indent="-209550" lvl="0" marL="177800" marR="0" rtl="0" algn="l">
              <a:lnSpc>
                <a:spcPct val="100000"/>
              </a:lnSpc>
              <a:spcBef>
                <a:spcPts val="1100"/>
              </a:spcBef>
              <a:spcAft>
                <a:spcPts val="0"/>
              </a:spcAft>
              <a:buClr>
                <a:srgbClr val="292929"/>
              </a:buClr>
              <a:buSzPts val="2100"/>
              <a:buFont typeface="Arial"/>
              <a:buChar char="•"/>
            </a:pPr>
            <a:r>
              <a:rPr lang="en" sz="1500"/>
              <a:t>A total of 12 </a:t>
            </a:r>
            <a:r>
              <a:rPr lang="en" sz="1500"/>
              <a:t>boosters carried the maximum payload mass</a:t>
            </a:r>
            <a:endParaRPr sz="1500"/>
          </a:p>
          <a:p>
            <a:pPr indent="0" lvl="0" marL="457200" marR="0" rtl="0" algn="l">
              <a:lnSpc>
                <a:spcPct val="100000"/>
              </a:lnSpc>
              <a:spcBef>
                <a:spcPts val="1100"/>
              </a:spcBef>
              <a:spcAft>
                <a:spcPts val="0"/>
              </a:spcAft>
              <a:buNone/>
            </a:pPr>
            <a:r>
              <a:t/>
            </a:r>
            <a:endParaRPr sz="1500"/>
          </a:p>
          <a:p>
            <a:pPr indent="-171450" lvl="0" marL="177800" marR="0" rtl="0" algn="l">
              <a:lnSpc>
                <a:spcPct val="100000"/>
              </a:lnSpc>
              <a:spcBef>
                <a:spcPts val="1100"/>
              </a:spcBef>
              <a:spcAft>
                <a:spcPts val="0"/>
              </a:spcAft>
              <a:buSzPts val="1500"/>
              <a:buChar char="•"/>
            </a:pPr>
            <a:r>
              <a:rPr lang="en" sz="1500"/>
              <a:t>All the rockets belong to the same series F9 B5 B10xx.x</a:t>
            </a:r>
            <a:endParaRPr sz="1500"/>
          </a:p>
        </p:txBody>
      </p:sp>
      <p:sp>
        <p:nvSpPr>
          <p:cNvPr id="482" name="Google Shape;482;p57"/>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Boosters Carried Maximum Payload</a:t>
            </a:r>
            <a:endParaRPr sz="1100"/>
          </a:p>
        </p:txBody>
      </p:sp>
      <p:pic>
        <p:nvPicPr>
          <p:cNvPr id="483" name="Google Shape;483;p57"/>
          <p:cNvPicPr preferRelativeResize="0"/>
          <p:nvPr/>
        </p:nvPicPr>
        <p:blipFill>
          <a:blip r:embed="rId4">
            <a:alphaModFix/>
          </a:blip>
          <a:stretch>
            <a:fillRect/>
          </a:stretch>
        </p:blipFill>
        <p:spPr>
          <a:xfrm>
            <a:off x="577506" y="1369225"/>
            <a:ext cx="4550368" cy="335345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87" name="Shape 487"/>
        <p:cNvGrpSpPr/>
        <p:nvPr/>
      </p:nvGrpSpPr>
      <p:grpSpPr>
        <a:xfrm>
          <a:off x="0" y="0"/>
          <a:ext cx="0" cy="0"/>
          <a:chOff x="0" y="0"/>
          <a:chExt cx="0" cy="0"/>
        </a:xfrm>
      </p:grpSpPr>
      <p:sp>
        <p:nvSpPr>
          <p:cNvPr id="488" name="Google Shape;488;p58"/>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89" name="Google Shape;489;p58"/>
          <p:cNvSpPr txBox="1"/>
          <p:nvPr>
            <p:ph idx="1" type="body"/>
          </p:nvPr>
        </p:nvSpPr>
        <p:spPr>
          <a:xfrm>
            <a:off x="577500" y="3429748"/>
            <a:ext cx="7301400" cy="1203000"/>
          </a:xfrm>
          <a:prstGeom prst="rect">
            <a:avLst/>
          </a:prstGeom>
          <a:noFill/>
          <a:ln>
            <a:noFill/>
          </a:ln>
        </p:spPr>
        <p:txBody>
          <a:bodyPr anchorCtr="0" anchor="t" bIns="34275" lIns="68575" spcFirstLastPara="1" rIns="68575" wrap="square" tIns="34275">
            <a:normAutofit/>
          </a:bodyPr>
          <a:lstStyle/>
          <a:p>
            <a:pPr indent="-146050" lvl="0" marL="177800" marR="0" rtl="0" algn="l">
              <a:lnSpc>
                <a:spcPct val="100000"/>
              </a:lnSpc>
              <a:spcBef>
                <a:spcPts val="1100"/>
              </a:spcBef>
              <a:spcAft>
                <a:spcPts val="0"/>
              </a:spcAft>
              <a:buClr>
                <a:srgbClr val="292929"/>
              </a:buClr>
              <a:buSzPts val="1100"/>
              <a:buFont typeface="Arial"/>
              <a:buChar char="•"/>
            </a:pPr>
            <a:r>
              <a:rPr lang="en" sz="1500">
                <a:solidFill>
                  <a:srgbClr val="292929"/>
                </a:solidFill>
              </a:rPr>
              <a:t>Two failed drone ship landings were seen in 2015 - one in the month of January and the second in the month of April</a:t>
            </a:r>
            <a:endParaRPr sz="1500">
              <a:solidFill>
                <a:srgbClr val="292929"/>
              </a:solidFill>
              <a:latin typeface="Arial"/>
              <a:ea typeface="Arial"/>
              <a:cs typeface="Arial"/>
              <a:sym typeface="Arial"/>
            </a:endParaRPr>
          </a:p>
        </p:txBody>
      </p:sp>
      <p:sp>
        <p:nvSpPr>
          <p:cNvPr id="490" name="Google Shape;490;p58"/>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2015 Launch Records</a:t>
            </a:r>
            <a:endParaRPr sz="1100"/>
          </a:p>
        </p:txBody>
      </p:sp>
      <p:pic>
        <p:nvPicPr>
          <p:cNvPr id="491" name="Google Shape;491;p58"/>
          <p:cNvPicPr preferRelativeResize="0"/>
          <p:nvPr/>
        </p:nvPicPr>
        <p:blipFill>
          <a:blip r:embed="rId4">
            <a:alphaModFix/>
          </a:blip>
          <a:stretch>
            <a:fillRect/>
          </a:stretch>
        </p:blipFill>
        <p:spPr>
          <a:xfrm>
            <a:off x="577500" y="1153400"/>
            <a:ext cx="7886700" cy="1938732"/>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95" name="Shape 495"/>
        <p:cNvGrpSpPr/>
        <p:nvPr/>
      </p:nvGrpSpPr>
      <p:grpSpPr>
        <a:xfrm>
          <a:off x="0" y="0"/>
          <a:ext cx="0" cy="0"/>
          <a:chOff x="0" y="0"/>
          <a:chExt cx="0" cy="0"/>
        </a:xfrm>
      </p:grpSpPr>
      <p:sp>
        <p:nvSpPr>
          <p:cNvPr id="496" name="Google Shape;496;p59"/>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97" name="Google Shape;497;p59"/>
          <p:cNvSpPr txBox="1"/>
          <p:nvPr>
            <p:ph idx="1" type="body"/>
          </p:nvPr>
        </p:nvSpPr>
        <p:spPr>
          <a:xfrm>
            <a:off x="646825" y="3748523"/>
            <a:ext cx="7239900" cy="884100"/>
          </a:xfrm>
          <a:prstGeom prst="rect">
            <a:avLst/>
          </a:prstGeom>
          <a:noFill/>
          <a:ln>
            <a:noFill/>
          </a:ln>
        </p:spPr>
        <p:txBody>
          <a:bodyPr anchorCtr="0" anchor="t" bIns="34275" lIns="68575" spcFirstLastPara="1" rIns="68575" wrap="square" tIns="34275">
            <a:noAutofit/>
          </a:bodyPr>
          <a:lstStyle/>
          <a:p>
            <a:pPr indent="-209550" lvl="0" marL="177800" marR="0" rtl="0" algn="l">
              <a:lnSpc>
                <a:spcPct val="100000"/>
              </a:lnSpc>
              <a:spcBef>
                <a:spcPts val="1100"/>
              </a:spcBef>
              <a:spcAft>
                <a:spcPts val="0"/>
              </a:spcAft>
              <a:buClr>
                <a:srgbClr val="292929"/>
              </a:buClr>
              <a:buSzPts val="2100"/>
              <a:buFont typeface="Arial"/>
              <a:buChar char="•"/>
            </a:pPr>
            <a:r>
              <a:rPr lang="en" sz="1500"/>
              <a:t>A total of 20 successful landings were observed in the specified period over a course of 7 years.</a:t>
            </a:r>
            <a:endParaRPr sz="1500"/>
          </a:p>
          <a:p>
            <a:pPr indent="-171450" lvl="0" marL="177800" marR="0" rtl="0" algn="l">
              <a:lnSpc>
                <a:spcPct val="100000"/>
              </a:lnSpc>
              <a:spcBef>
                <a:spcPts val="1100"/>
              </a:spcBef>
              <a:spcAft>
                <a:spcPts val="0"/>
              </a:spcAft>
              <a:buSzPts val="1500"/>
              <a:buChar char="•"/>
            </a:pPr>
            <a:r>
              <a:rPr lang="en" sz="1500"/>
              <a:t>The landings were almost equally successful on drone ships as well as ground pads.</a:t>
            </a:r>
            <a:endParaRPr sz="1500"/>
          </a:p>
        </p:txBody>
      </p:sp>
      <p:sp>
        <p:nvSpPr>
          <p:cNvPr id="498" name="Google Shape;498;p59"/>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700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Rank Landing Outcomes Between 2010-06-04 and 2017-03-20</a:t>
            </a:r>
            <a:endParaRPr sz="1100"/>
          </a:p>
        </p:txBody>
      </p:sp>
      <p:pic>
        <p:nvPicPr>
          <p:cNvPr id="499" name="Google Shape;499;p59"/>
          <p:cNvPicPr preferRelativeResize="0"/>
          <p:nvPr/>
        </p:nvPicPr>
        <p:blipFill>
          <a:blip r:embed="rId4">
            <a:alphaModFix/>
          </a:blip>
          <a:stretch>
            <a:fillRect/>
          </a:stretch>
        </p:blipFill>
        <p:spPr>
          <a:xfrm>
            <a:off x="646825" y="1097191"/>
            <a:ext cx="7564574" cy="2545433"/>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3" name="Shape 503"/>
        <p:cNvGrpSpPr/>
        <p:nvPr/>
      </p:nvGrpSpPr>
      <p:grpSpPr>
        <a:xfrm>
          <a:off x="0" y="0"/>
          <a:ext cx="0" cy="0"/>
          <a:chOff x="0" y="0"/>
          <a:chExt cx="0" cy="0"/>
        </a:xfrm>
      </p:grpSpPr>
      <p:sp>
        <p:nvSpPr>
          <p:cNvPr id="504" name="Google Shape;504;p60"/>
          <p:cNvSpPr txBox="1"/>
          <p:nvPr/>
        </p:nvSpPr>
        <p:spPr>
          <a:xfrm>
            <a:off x="598477" y="1897310"/>
            <a:ext cx="793727" cy="276999"/>
          </a:xfrm>
          <a:prstGeom prst="rect">
            <a:avLst/>
          </a:prstGeom>
          <a:solidFill>
            <a:srgbClr val="0948CB"/>
          </a:solid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alibri"/>
                <a:ea typeface="Calibri"/>
                <a:cs typeface="Calibri"/>
                <a:sym typeface="Calibri"/>
              </a:rPr>
              <a:t>Section 3</a:t>
            </a:r>
            <a:endParaRPr sz="11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8" name="Shape 508"/>
        <p:cNvGrpSpPr/>
        <p:nvPr/>
      </p:nvGrpSpPr>
      <p:grpSpPr>
        <a:xfrm>
          <a:off x="0" y="0"/>
          <a:ext cx="0" cy="0"/>
          <a:chOff x="0" y="0"/>
          <a:chExt cx="0" cy="0"/>
        </a:xfrm>
      </p:grpSpPr>
      <p:sp>
        <p:nvSpPr>
          <p:cNvPr id="509" name="Google Shape;509;p61"/>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10" name="Google Shape;510;p61"/>
          <p:cNvSpPr txBox="1"/>
          <p:nvPr>
            <p:ph idx="1" type="body"/>
          </p:nvPr>
        </p:nvSpPr>
        <p:spPr>
          <a:xfrm>
            <a:off x="577500" y="3506923"/>
            <a:ext cx="7301400" cy="1125900"/>
          </a:xfrm>
          <a:prstGeom prst="rect">
            <a:avLst/>
          </a:prstGeom>
          <a:noFill/>
          <a:ln>
            <a:noFill/>
          </a:ln>
        </p:spPr>
        <p:txBody>
          <a:bodyPr anchorCtr="0" anchor="t" bIns="34275" lIns="68575" spcFirstLastPara="1" rIns="68575" wrap="square" tIns="34275">
            <a:normAutofit/>
          </a:bodyPr>
          <a:lstStyle/>
          <a:p>
            <a:pPr indent="-215900" lvl="0" marL="177800" marR="0" rtl="0" algn="l">
              <a:lnSpc>
                <a:spcPct val="100000"/>
              </a:lnSpc>
              <a:spcBef>
                <a:spcPts val="1100"/>
              </a:spcBef>
              <a:spcAft>
                <a:spcPts val="0"/>
              </a:spcAft>
              <a:buClr>
                <a:srgbClr val="292929"/>
              </a:buClr>
              <a:buSzPts val="2200"/>
              <a:buFont typeface="Arial"/>
              <a:buChar char="•"/>
            </a:pPr>
            <a:r>
              <a:rPr lang="en" sz="1600"/>
              <a:t>Of the two maps, the left one shows the launch site locations across USA. On the right, we see a picture of the multiple launch sites located in Florida within a short distance of each other.</a:t>
            </a:r>
            <a:endParaRPr sz="2600">
              <a:solidFill>
                <a:schemeClr val="dk1"/>
              </a:solidFill>
              <a:latin typeface="Calibri"/>
              <a:ea typeface="Calibri"/>
              <a:cs typeface="Calibri"/>
              <a:sym typeface="Calibri"/>
            </a:endParaRPr>
          </a:p>
        </p:txBody>
      </p:sp>
      <p:sp>
        <p:nvSpPr>
          <p:cNvPr id="511" name="Google Shape;511;p61"/>
          <p:cNvSpPr txBox="1"/>
          <p:nvPr/>
        </p:nvSpPr>
        <p:spPr>
          <a:xfrm>
            <a:off x="546333" y="403988"/>
            <a:ext cx="7886700" cy="411900"/>
          </a:xfrm>
          <a:prstGeom prst="rect">
            <a:avLst/>
          </a:prstGeom>
          <a:noFill/>
          <a:ln>
            <a:noFill/>
          </a:ln>
        </p:spPr>
        <p:txBody>
          <a:bodyPr anchorCtr="0" anchor="ctr" bIns="34275" lIns="68575" spcFirstLastPara="1" rIns="68575" wrap="square" tIns="34275">
            <a:normAutofit lnSpcReduction="20000"/>
          </a:bodyPr>
          <a:lstStyle/>
          <a:p>
            <a:pPr indent="0" lvl="0" marL="0" marR="0" rtl="0" algn="l">
              <a:lnSpc>
                <a:spcPct val="90000"/>
              </a:lnSpc>
              <a:spcBef>
                <a:spcPts val="0"/>
              </a:spcBef>
              <a:spcAft>
                <a:spcPts val="0"/>
              </a:spcAft>
              <a:buClr>
                <a:srgbClr val="0B49CB"/>
              </a:buClr>
              <a:buSzPts val="3000"/>
              <a:buFont typeface="Arial"/>
              <a:buNone/>
            </a:pPr>
            <a:r>
              <a:rPr lang="en" sz="3000">
                <a:solidFill>
                  <a:srgbClr val="0B49CB"/>
                </a:solidFill>
              </a:rPr>
              <a:t>Launch Site Locations</a:t>
            </a:r>
            <a:endParaRPr sz="1100"/>
          </a:p>
        </p:txBody>
      </p:sp>
      <p:pic>
        <p:nvPicPr>
          <p:cNvPr id="512" name="Google Shape;512;p61"/>
          <p:cNvPicPr preferRelativeResize="0"/>
          <p:nvPr/>
        </p:nvPicPr>
        <p:blipFill>
          <a:blip r:embed="rId4">
            <a:alphaModFix/>
          </a:blip>
          <a:stretch>
            <a:fillRect/>
          </a:stretch>
        </p:blipFill>
        <p:spPr>
          <a:xfrm>
            <a:off x="510450" y="1330275"/>
            <a:ext cx="5005501" cy="1831501"/>
          </a:xfrm>
          <a:prstGeom prst="rect">
            <a:avLst/>
          </a:prstGeom>
          <a:noFill/>
          <a:ln cap="flat" cmpd="sng" w="19050">
            <a:solidFill>
              <a:schemeClr val="dk2"/>
            </a:solidFill>
            <a:prstDash val="solid"/>
            <a:round/>
            <a:headEnd len="sm" w="sm" type="none"/>
            <a:tailEnd len="sm" w="sm" type="none"/>
          </a:ln>
        </p:spPr>
      </p:pic>
      <p:pic>
        <p:nvPicPr>
          <p:cNvPr id="513" name="Google Shape;513;p61"/>
          <p:cNvPicPr preferRelativeResize="0"/>
          <p:nvPr/>
        </p:nvPicPr>
        <p:blipFill>
          <a:blip r:embed="rId5">
            <a:alphaModFix/>
          </a:blip>
          <a:stretch>
            <a:fillRect/>
          </a:stretch>
        </p:blipFill>
        <p:spPr>
          <a:xfrm>
            <a:off x="5619450" y="1330275"/>
            <a:ext cx="3226476" cy="183150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17" name="Shape 517"/>
        <p:cNvGrpSpPr/>
        <p:nvPr/>
      </p:nvGrpSpPr>
      <p:grpSpPr>
        <a:xfrm>
          <a:off x="0" y="0"/>
          <a:ext cx="0" cy="0"/>
          <a:chOff x="0" y="0"/>
          <a:chExt cx="0" cy="0"/>
        </a:xfrm>
      </p:grpSpPr>
      <p:sp>
        <p:nvSpPr>
          <p:cNvPr id="518" name="Google Shape;518;p62"/>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19" name="Google Shape;519;p62"/>
          <p:cNvSpPr txBox="1"/>
          <p:nvPr>
            <p:ph idx="1" type="body"/>
          </p:nvPr>
        </p:nvSpPr>
        <p:spPr>
          <a:xfrm>
            <a:off x="4862950" y="1099184"/>
            <a:ext cx="3546000" cy="3241500"/>
          </a:xfrm>
          <a:prstGeom prst="rect">
            <a:avLst/>
          </a:prstGeom>
          <a:noFill/>
          <a:ln>
            <a:noFill/>
          </a:ln>
        </p:spPr>
        <p:txBody>
          <a:bodyPr anchorCtr="0" anchor="t" bIns="34275" lIns="68575" spcFirstLastPara="1" rIns="68575" wrap="square" tIns="34275">
            <a:normAutofit/>
          </a:bodyPr>
          <a:lstStyle/>
          <a:p>
            <a:pPr indent="-317500" lvl="0" marL="457200" marR="0" rtl="0" algn="l">
              <a:lnSpc>
                <a:spcPct val="90000"/>
              </a:lnSpc>
              <a:spcBef>
                <a:spcPts val="1100"/>
              </a:spcBef>
              <a:spcAft>
                <a:spcPts val="0"/>
              </a:spcAft>
              <a:buClr>
                <a:srgbClr val="292929"/>
              </a:buClr>
              <a:buSzPts val="1400"/>
              <a:buChar char="●"/>
            </a:pPr>
            <a:r>
              <a:rPr lang="en">
                <a:solidFill>
                  <a:srgbClr val="292929"/>
                </a:solidFill>
              </a:rPr>
              <a:t>Every</a:t>
            </a:r>
            <a:r>
              <a:rPr lang="en">
                <a:solidFill>
                  <a:srgbClr val="292929"/>
                </a:solidFill>
              </a:rPr>
              <a:t> launch site can be viewed in the form of color-coded markers where red </a:t>
            </a:r>
            <a:r>
              <a:rPr lang="en">
                <a:solidFill>
                  <a:srgbClr val="292929"/>
                </a:solidFill>
              </a:rPr>
              <a:t>represents a failed landing and green markers indicate a successful attempt.</a:t>
            </a:r>
            <a:endParaRPr>
              <a:solidFill>
                <a:srgbClr val="292929"/>
              </a:solidFill>
            </a:endParaRPr>
          </a:p>
          <a:p>
            <a:pPr indent="0" lvl="0" marL="457200" marR="0" rtl="0" algn="l">
              <a:lnSpc>
                <a:spcPct val="90000"/>
              </a:lnSpc>
              <a:spcBef>
                <a:spcPts val="1100"/>
              </a:spcBef>
              <a:spcAft>
                <a:spcPts val="0"/>
              </a:spcAft>
              <a:buNone/>
            </a:pPr>
            <a:r>
              <a:t/>
            </a:r>
            <a:endParaRPr>
              <a:solidFill>
                <a:srgbClr val="292929"/>
              </a:solidFill>
            </a:endParaRPr>
          </a:p>
          <a:p>
            <a:pPr indent="-317500" lvl="0" marL="457200" marR="0" rtl="0" algn="l">
              <a:lnSpc>
                <a:spcPct val="90000"/>
              </a:lnSpc>
              <a:spcBef>
                <a:spcPts val="1100"/>
              </a:spcBef>
              <a:spcAft>
                <a:spcPts val="0"/>
              </a:spcAft>
              <a:buClr>
                <a:srgbClr val="292929"/>
              </a:buClr>
              <a:buSzPts val="1400"/>
              <a:buChar char="●"/>
            </a:pPr>
            <a:r>
              <a:rPr lang="en">
                <a:solidFill>
                  <a:srgbClr val="292929"/>
                </a:solidFill>
              </a:rPr>
              <a:t>The screenshot is of the Vandenberg Space force base on the West Coast of USA in California.</a:t>
            </a:r>
            <a:endParaRPr>
              <a:solidFill>
                <a:srgbClr val="292929"/>
              </a:solidFill>
            </a:endParaRPr>
          </a:p>
        </p:txBody>
      </p:sp>
      <p:sp>
        <p:nvSpPr>
          <p:cNvPr id="520" name="Google Shape;520;p62"/>
          <p:cNvSpPr txBox="1"/>
          <p:nvPr/>
        </p:nvSpPr>
        <p:spPr>
          <a:xfrm>
            <a:off x="577508" y="403988"/>
            <a:ext cx="7886700" cy="411787"/>
          </a:xfrm>
          <a:prstGeom prst="rect">
            <a:avLst/>
          </a:prstGeom>
          <a:noFill/>
          <a:ln>
            <a:noFill/>
          </a:ln>
        </p:spPr>
        <p:txBody>
          <a:bodyPr anchorCtr="0" anchor="ctr" bIns="34275" lIns="68575" spcFirstLastPara="1" rIns="68575" wrap="square" tIns="34275">
            <a:normAutofit lnSpcReduction="20000"/>
          </a:bodyPr>
          <a:lstStyle/>
          <a:p>
            <a:pPr indent="0" lvl="0" marL="0" marR="0" rtl="0" algn="l">
              <a:lnSpc>
                <a:spcPct val="90000"/>
              </a:lnSpc>
              <a:spcBef>
                <a:spcPts val="0"/>
              </a:spcBef>
              <a:spcAft>
                <a:spcPts val="0"/>
              </a:spcAft>
              <a:buClr>
                <a:srgbClr val="0B49CB"/>
              </a:buClr>
              <a:buSzPts val="3000"/>
              <a:buFont typeface="Arial"/>
              <a:buNone/>
            </a:pPr>
            <a:r>
              <a:rPr lang="en" sz="3000">
                <a:solidFill>
                  <a:srgbClr val="0B49CB"/>
                </a:solidFill>
              </a:rPr>
              <a:t>Launch Markers</a:t>
            </a:r>
            <a:endParaRPr sz="1100"/>
          </a:p>
        </p:txBody>
      </p:sp>
      <p:pic>
        <p:nvPicPr>
          <p:cNvPr id="521" name="Google Shape;521;p62"/>
          <p:cNvPicPr preferRelativeResize="0"/>
          <p:nvPr/>
        </p:nvPicPr>
        <p:blipFill>
          <a:blip r:embed="rId4">
            <a:alphaModFix/>
          </a:blip>
          <a:stretch>
            <a:fillRect/>
          </a:stretch>
        </p:blipFill>
        <p:spPr>
          <a:xfrm>
            <a:off x="577498" y="1099175"/>
            <a:ext cx="4112751" cy="3880676"/>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5" name="Shape 525"/>
        <p:cNvGrpSpPr/>
        <p:nvPr/>
      </p:nvGrpSpPr>
      <p:grpSpPr>
        <a:xfrm>
          <a:off x="0" y="0"/>
          <a:ext cx="0" cy="0"/>
          <a:chOff x="0" y="0"/>
          <a:chExt cx="0" cy="0"/>
        </a:xfrm>
      </p:grpSpPr>
      <p:sp>
        <p:nvSpPr>
          <p:cNvPr id="526" name="Google Shape;526;p63"/>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27" name="Google Shape;527;p63"/>
          <p:cNvSpPr txBox="1"/>
          <p:nvPr>
            <p:ph idx="1" type="body"/>
          </p:nvPr>
        </p:nvSpPr>
        <p:spPr>
          <a:xfrm flipH="1">
            <a:off x="5888247" y="1207270"/>
            <a:ext cx="2505000" cy="3343200"/>
          </a:xfrm>
          <a:prstGeom prst="rect">
            <a:avLst/>
          </a:prstGeom>
          <a:noFill/>
          <a:ln>
            <a:noFill/>
          </a:ln>
        </p:spPr>
        <p:txBody>
          <a:bodyPr anchorCtr="0" anchor="t" bIns="34275" lIns="68575" spcFirstLastPara="1" rIns="68575" wrap="square" tIns="34275">
            <a:normAutofit lnSpcReduction="10000"/>
          </a:bodyPr>
          <a:lstStyle/>
          <a:p>
            <a:pPr indent="-323850" lvl="0" marL="457200" marR="0" rtl="0" algn="l">
              <a:lnSpc>
                <a:spcPct val="100000"/>
              </a:lnSpc>
              <a:spcBef>
                <a:spcPts val="1100"/>
              </a:spcBef>
              <a:spcAft>
                <a:spcPts val="0"/>
              </a:spcAft>
              <a:buClr>
                <a:srgbClr val="292929"/>
              </a:buClr>
              <a:buSzPts val="1500"/>
              <a:buChar char="●"/>
            </a:pPr>
            <a:r>
              <a:rPr lang="en" sz="1500">
                <a:solidFill>
                  <a:srgbClr val="292929"/>
                </a:solidFill>
              </a:rPr>
              <a:t>As we can see the launch sites are located in close proximity to public transport and the coast to allow easy availability and transport of resources.</a:t>
            </a:r>
            <a:endParaRPr sz="1500">
              <a:solidFill>
                <a:srgbClr val="292929"/>
              </a:solidFill>
            </a:endParaRPr>
          </a:p>
          <a:p>
            <a:pPr indent="-323850" lvl="0" marL="457200" marR="0" rtl="0" algn="l">
              <a:lnSpc>
                <a:spcPct val="100000"/>
              </a:lnSpc>
              <a:spcBef>
                <a:spcPts val="0"/>
              </a:spcBef>
              <a:spcAft>
                <a:spcPts val="0"/>
              </a:spcAft>
              <a:buClr>
                <a:srgbClr val="292929"/>
              </a:buClr>
              <a:buSzPts val="1500"/>
              <a:buChar char="●"/>
            </a:pPr>
            <a:r>
              <a:rPr lang="en" sz="1500">
                <a:solidFill>
                  <a:srgbClr val="292929"/>
                </a:solidFill>
              </a:rPr>
              <a:t>In the screenshot, the road is located at 600m while the coast is at 900m from the CCAFS-SLC site on the east coast in Florida.</a:t>
            </a:r>
            <a:endParaRPr sz="1500">
              <a:solidFill>
                <a:srgbClr val="292929"/>
              </a:solidFill>
            </a:endParaRPr>
          </a:p>
        </p:txBody>
      </p:sp>
      <p:sp>
        <p:nvSpPr>
          <p:cNvPr id="528" name="Google Shape;528;p63"/>
          <p:cNvSpPr txBox="1"/>
          <p:nvPr/>
        </p:nvSpPr>
        <p:spPr>
          <a:xfrm>
            <a:off x="577508" y="403988"/>
            <a:ext cx="7886700" cy="411787"/>
          </a:xfrm>
          <a:prstGeom prst="rect">
            <a:avLst/>
          </a:prstGeom>
          <a:noFill/>
          <a:ln>
            <a:noFill/>
          </a:ln>
        </p:spPr>
        <p:txBody>
          <a:bodyPr anchorCtr="0" anchor="ctr" bIns="34275" lIns="68575" spcFirstLastPara="1" rIns="68575" wrap="square" tIns="34275">
            <a:normAutofit lnSpcReduction="20000"/>
          </a:bodyPr>
          <a:lstStyle/>
          <a:p>
            <a:pPr indent="0" lvl="0" marL="0" marR="0" rtl="0" algn="l">
              <a:lnSpc>
                <a:spcPct val="90000"/>
              </a:lnSpc>
              <a:spcBef>
                <a:spcPts val="0"/>
              </a:spcBef>
              <a:spcAft>
                <a:spcPts val="0"/>
              </a:spcAft>
              <a:buClr>
                <a:srgbClr val="0B49CB"/>
              </a:buClr>
              <a:buSzPts val="3000"/>
              <a:buFont typeface="Arial"/>
              <a:buNone/>
            </a:pPr>
            <a:r>
              <a:rPr lang="en" sz="3000">
                <a:solidFill>
                  <a:srgbClr val="0B49CB"/>
                </a:solidFill>
              </a:rPr>
              <a:t>Key Location Distance Plots</a:t>
            </a:r>
            <a:endParaRPr sz="1100"/>
          </a:p>
        </p:txBody>
      </p:sp>
      <p:pic>
        <p:nvPicPr>
          <p:cNvPr id="529" name="Google Shape;529;p63"/>
          <p:cNvPicPr preferRelativeResize="0"/>
          <p:nvPr/>
        </p:nvPicPr>
        <p:blipFill>
          <a:blip r:embed="rId4">
            <a:alphaModFix/>
          </a:blip>
          <a:stretch>
            <a:fillRect/>
          </a:stretch>
        </p:blipFill>
        <p:spPr>
          <a:xfrm>
            <a:off x="577500" y="1176100"/>
            <a:ext cx="5132151" cy="260055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3" name="Shape 533"/>
        <p:cNvGrpSpPr/>
        <p:nvPr/>
      </p:nvGrpSpPr>
      <p:grpSpPr>
        <a:xfrm>
          <a:off x="0" y="0"/>
          <a:ext cx="0" cy="0"/>
          <a:chOff x="0" y="0"/>
          <a:chExt cx="0" cy="0"/>
        </a:xfrm>
      </p:grpSpPr>
      <p:sp>
        <p:nvSpPr>
          <p:cNvPr id="534" name="Google Shape;534;p64"/>
          <p:cNvSpPr txBox="1"/>
          <p:nvPr/>
        </p:nvSpPr>
        <p:spPr>
          <a:xfrm>
            <a:off x="598477" y="1897310"/>
            <a:ext cx="793727" cy="276999"/>
          </a:xfrm>
          <a:prstGeom prst="rect">
            <a:avLst/>
          </a:prstGeom>
          <a:solidFill>
            <a:srgbClr val="0948CB"/>
          </a:solid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alibri"/>
                <a:ea typeface="Calibri"/>
                <a:cs typeface="Calibri"/>
                <a:sym typeface="Calibri"/>
              </a:rPr>
              <a:t>Section 4</a:t>
            </a:r>
            <a:endParaRPr sz="11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8" name="Shape 538"/>
        <p:cNvGrpSpPr/>
        <p:nvPr/>
      </p:nvGrpSpPr>
      <p:grpSpPr>
        <a:xfrm>
          <a:off x="0" y="0"/>
          <a:ext cx="0" cy="0"/>
          <a:chOff x="0" y="0"/>
          <a:chExt cx="0" cy="0"/>
        </a:xfrm>
      </p:grpSpPr>
      <p:sp>
        <p:nvSpPr>
          <p:cNvPr id="539" name="Google Shape;539;p65"/>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40" name="Google Shape;540;p65"/>
          <p:cNvSpPr txBox="1"/>
          <p:nvPr/>
        </p:nvSpPr>
        <p:spPr>
          <a:xfrm>
            <a:off x="577508" y="403988"/>
            <a:ext cx="7886700" cy="411787"/>
          </a:xfrm>
          <a:prstGeom prst="rect">
            <a:avLst/>
          </a:prstGeom>
          <a:noFill/>
          <a:ln>
            <a:noFill/>
          </a:ln>
        </p:spPr>
        <p:txBody>
          <a:bodyPr anchorCtr="0" anchor="ctr" bIns="34275" lIns="68575" spcFirstLastPara="1" rIns="68575" wrap="square" tIns="34275">
            <a:normAutofit lnSpcReduction="20000"/>
          </a:bodyPr>
          <a:lstStyle/>
          <a:p>
            <a:pPr indent="0" lvl="0" marL="0" marR="0" rtl="0" algn="l">
              <a:lnSpc>
                <a:spcPct val="90000"/>
              </a:lnSpc>
              <a:spcBef>
                <a:spcPts val="0"/>
              </a:spcBef>
              <a:spcAft>
                <a:spcPts val="0"/>
              </a:spcAft>
              <a:buClr>
                <a:srgbClr val="0B49CB"/>
              </a:buClr>
              <a:buSzPts val="3000"/>
              <a:buFont typeface="Arial"/>
              <a:buNone/>
            </a:pPr>
            <a:r>
              <a:rPr lang="en" sz="3000">
                <a:solidFill>
                  <a:srgbClr val="0B49CB"/>
                </a:solidFill>
              </a:rPr>
              <a:t>Successful Launches at different Sites</a:t>
            </a:r>
            <a:endParaRPr sz="1100"/>
          </a:p>
        </p:txBody>
      </p:sp>
      <p:sp>
        <p:nvSpPr>
          <p:cNvPr id="541" name="Google Shape;541;p65"/>
          <p:cNvSpPr/>
          <p:nvPr/>
        </p:nvSpPr>
        <p:spPr>
          <a:xfrm>
            <a:off x="5440993" y="1486641"/>
            <a:ext cx="1928100" cy="19362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542" name="Google Shape;542;p65"/>
          <p:cNvSpPr/>
          <p:nvPr/>
        </p:nvSpPr>
        <p:spPr>
          <a:xfrm>
            <a:off x="7650289" y="1486641"/>
            <a:ext cx="813900" cy="499500"/>
          </a:xfrm>
          <a:prstGeom prst="rect">
            <a:avLst/>
          </a:prstGeom>
          <a:blipFill rotWithShape="1">
            <a:blip r:embed="rId5">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543" name="Google Shape;543;p65"/>
          <p:cNvSpPr txBox="1"/>
          <p:nvPr/>
        </p:nvSpPr>
        <p:spPr>
          <a:xfrm>
            <a:off x="632075" y="1205725"/>
            <a:ext cx="4371300" cy="3093900"/>
          </a:xfrm>
          <a:prstGeom prst="rect">
            <a:avLst/>
          </a:prstGeom>
          <a:noFill/>
          <a:ln>
            <a:noFill/>
          </a:ln>
        </p:spPr>
        <p:txBody>
          <a:bodyPr anchorCtr="0" anchor="t" bIns="91425" lIns="91425" spcFirstLastPara="1" rIns="91425" wrap="square" tIns="91425">
            <a:spAutoFit/>
          </a:bodyPr>
          <a:lstStyle/>
          <a:p>
            <a:pPr indent="-323850" lvl="0" marL="457200" rtl="0" algn="l">
              <a:lnSpc>
                <a:spcPct val="90000"/>
              </a:lnSpc>
              <a:spcBef>
                <a:spcPts val="0"/>
              </a:spcBef>
              <a:spcAft>
                <a:spcPts val="0"/>
              </a:spcAft>
              <a:buClr>
                <a:srgbClr val="404040"/>
              </a:buClr>
              <a:buSzPts val="1500"/>
              <a:buChar char="●"/>
            </a:pPr>
            <a:r>
              <a:rPr lang="en" sz="1500">
                <a:solidFill>
                  <a:srgbClr val="404040"/>
                </a:solidFill>
              </a:rPr>
              <a:t>The pie chart shows the distribution of </a:t>
            </a:r>
            <a:r>
              <a:rPr lang="en" sz="1500">
                <a:solidFill>
                  <a:srgbClr val="404040"/>
                </a:solidFill>
              </a:rPr>
              <a:t>successful</a:t>
            </a:r>
            <a:r>
              <a:rPr lang="en" sz="1500">
                <a:solidFill>
                  <a:srgbClr val="404040"/>
                </a:solidFill>
              </a:rPr>
              <a:t> launches across various launch sites.</a:t>
            </a:r>
            <a:endParaRPr sz="1500">
              <a:solidFill>
                <a:srgbClr val="404040"/>
              </a:solidFill>
            </a:endParaRPr>
          </a:p>
          <a:p>
            <a:pPr indent="0" lvl="0" marL="0" rtl="0" algn="l">
              <a:lnSpc>
                <a:spcPct val="90000"/>
              </a:lnSpc>
              <a:spcBef>
                <a:spcPts val="0"/>
              </a:spcBef>
              <a:spcAft>
                <a:spcPts val="0"/>
              </a:spcAft>
              <a:buNone/>
            </a:pPr>
            <a:r>
              <a:t/>
            </a:r>
            <a:endParaRPr sz="1500">
              <a:solidFill>
                <a:srgbClr val="404040"/>
              </a:solidFill>
            </a:endParaRPr>
          </a:p>
          <a:p>
            <a:pPr indent="-323850" lvl="0" marL="457200" rtl="0" algn="l">
              <a:lnSpc>
                <a:spcPct val="90000"/>
              </a:lnSpc>
              <a:spcBef>
                <a:spcPts val="0"/>
              </a:spcBef>
              <a:spcAft>
                <a:spcPts val="0"/>
              </a:spcAft>
              <a:buClr>
                <a:srgbClr val="404040"/>
              </a:buClr>
              <a:buSzPts val="1500"/>
              <a:buChar char="●"/>
            </a:pPr>
            <a:r>
              <a:rPr lang="en" sz="1500">
                <a:solidFill>
                  <a:srgbClr val="404040"/>
                </a:solidFill>
              </a:rPr>
              <a:t>CCAFS LC-40 is the old name of  CCAFS</a:t>
            </a:r>
            <a:r>
              <a:rPr lang="en" sz="1500">
                <a:solidFill>
                  <a:srgbClr val="404040"/>
                </a:solidFill>
              </a:rPr>
              <a:t> </a:t>
            </a:r>
            <a:r>
              <a:rPr lang="en" sz="1500">
                <a:solidFill>
                  <a:srgbClr val="404040"/>
                </a:solidFill>
              </a:rPr>
              <a:t>SLC-40.</a:t>
            </a:r>
            <a:endParaRPr sz="1500">
              <a:solidFill>
                <a:srgbClr val="404040"/>
              </a:solidFill>
            </a:endParaRPr>
          </a:p>
          <a:p>
            <a:pPr indent="0" lvl="0" marL="457200" rtl="0" algn="l">
              <a:lnSpc>
                <a:spcPct val="90000"/>
              </a:lnSpc>
              <a:spcBef>
                <a:spcPts val="0"/>
              </a:spcBef>
              <a:spcAft>
                <a:spcPts val="0"/>
              </a:spcAft>
              <a:buNone/>
            </a:pPr>
            <a:r>
              <a:t/>
            </a:r>
            <a:endParaRPr sz="1500">
              <a:solidFill>
                <a:srgbClr val="404040"/>
              </a:solidFill>
            </a:endParaRPr>
          </a:p>
          <a:p>
            <a:pPr indent="-323850" lvl="0" marL="457200" rtl="0" algn="l">
              <a:lnSpc>
                <a:spcPct val="90000"/>
              </a:lnSpc>
              <a:spcBef>
                <a:spcPts val="0"/>
              </a:spcBef>
              <a:spcAft>
                <a:spcPts val="0"/>
              </a:spcAft>
              <a:buClr>
                <a:srgbClr val="404040"/>
              </a:buClr>
              <a:buSzPts val="1500"/>
              <a:buChar char="●"/>
            </a:pPr>
            <a:r>
              <a:rPr lang="en" sz="1500">
                <a:solidFill>
                  <a:srgbClr val="404040"/>
                </a:solidFill>
              </a:rPr>
              <a:t>A majority of the successful landings are done prior to the renaming of the site.</a:t>
            </a:r>
            <a:endParaRPr sz="1500">
              <a:solidFill>
                <a:srgbClr val="404040"/>
              </a:solidFill>
            </a:endParaRPr>
          </a:p>
          <a:p>
            <a:pPr indent="0" lvl="0" marL="457200" rtl="0" algn="l">
              <a:lnSpc>
                <a:spcPct val="90000"/>
              </a:lnSpc>
              <a:spcBef>
                <a:spcPts val="0"/>
              </a:spcBef>
              <a:spcAft>
                <a:spcPts val="0"/>
              </a:spcAft>
              <a:buNone/>
            </a:pPr>
            <a:r>
              <a:t/>
            </a:r>
            <a:endParaRPr sz="1500">
              <a:solidFill>
                <a:srgbClr val="404040"/>
              </a:solidFill>
            </a:endParaRPr>
          </a:p>
          <a:p>
            <a:pPr indent="-323850" lvl="0" marL="457200" rtl="0" algn="l">
              <a:lnSpc>
                <a:spcPct val="90000"/>
              </a:lnSpc>
              <a:spcBef>
                <a:spcPts val="0"/>
              </a:spcBef>
              <a:spcAft>
                <a:spcPts val="0"/>
              </a:spcAft>
              <a:buClr>
                <a:srgbClr val="404040"/>
              </a:buClr>
              <a:buSzPts val="1500"/>
              <a:buChar char="●"/>
            </a:pPr>
            <a:r>
              <a:rPr lang="en" sz="1500">
                <a:solidFill>
                  <a:srgbClr val="404040"/>
                </a:solidFill>
              </a:rPr>
              <a:t>VAFB has the smallest share of successful  landings. The reasons include smaller sample size and the location close to the coast.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9" name="Shape 149"/>
        <p:cNvGrpSpPr/>
        <p:nvPr/>
      </p:nvGrpSpPr>
      <p:grpSpPr>
        <a:xfrm>
          <a:off x="0" y="0"/>
          <a:ext cx="0" cy="0"/>
          <a:chOff x="0" y="0"/>
          <a:chExt cx="0" cy="0"/>
        </a:xfrm>
      </p:grpSpPr>
      <p:sp>
        <p:nvSpPr>
          <p:cNvPr id="150" name="Google Shape;150;p30"/>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en"/>
              <a:t>‹#›</a:t>
            </a:fld>
            <a:endParaRPr/>
          </a:p>
        </p:txBody>
      </p:sp>
      <p:sp>
        <p:nvSpPr>
          <p:cNvPr id="151" name="Google Shape;151;p30"/>
          <p:cNvSpPr txBox="1"/>
          <p:nvPr/>
        </p:nvSpPr>
        <p:spPr>
          <a:xfrm>
            <a:off x="621051" y="403988"/>
            <a:ext cx="7897586"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Introduction</a:t>
            </a:r>
            <a:endParaRPr sz="3000">
              <a:solidFill>
                <a:srgbClr val="0B49CB"/>
              </a:solidFill>
              <a:latin typeface="IBM Plex Mono SemiBold"/>
              <a:ea typeface="IBM Plex Mono SemiBold"/>
              <a:cs typeface="IBM Plex Mono SemiBold"/>
              <a:sym typeface="IBM Plex Mono SemiBold"/>
            </a:endParaRPr>
          </a:p>
        </p:txBody>
      </p:sp>
      <p:sp>
        <p:nvSpPr>
          <p:cNvPr id="152" name="Google Shape;152;p30"/>
          <p:cNvSpPr txBox="1"/>
          <p:nvPr/>
        </p:nvSpPr>
        <p:spPr>
          <a:xfrm>
            <a:off x="703452" y="1181872"/>
            <a:ext cx="7815300" cy="3151200"/>
          </a:xfrm>
          <a:prstGeom prst="rect">
            <a:avLst/>
          </a:prstGeom>
          <a:noFill/>
          <a:ln>
            <a:noFill/>
          </a:ln>
        </p:spPr>
        <p:txBody>
          <a:bodyPr anchorCtr="0" anchor="t" bIns="34275" lIns="68575" spcFirstLastPara="1" rIns="68575" wrap="square" tIns="34275">
            <a:normAutofit fontScale="92500" lnSpcReduction="20000"/>
          </a:bodyPr>
          <a:lstStyle/>
          <a:p>
            <a:pPr indent="-199548" lvl="0" marL="177800" marR="0" rtl="0" algn="l">
              <a:lnSpc>
                <a:spcPct val="100000"/>
              </a:lnSpc>
              <a:spcBef>
                <a:spcPts val="0"/>
              </a:spcBef>
              <a:spcAft>
                <a:spcPts val="0"/>
              </a:spcAft>
              <a:buClr>
                <a:srgbClr val="292929"/>
              </a:buClr>
              <a:buSzPct val="140000"/>
              <a:buFont typeface="Arial"/>
              <a:buChar char="•"/>
            </a:pPr>
            <a:r>
              <a:rPr lang="en" sz="1500"/>
              <a:t>The background for this project is the resurgence of the space age and the growing involvement of the global economy in space invention and travel. </a:t>
            </a:r>
            <a:endParaRPr sz="1500"/>
          </a:p>
          <a:p>
            <a:pPr indent="0" lvl="0" marL="457200" marR="0" rtl="0" algn="l">
              <a:lnSpc>
                <a:spcPct val="100000"/>
              </a:lnSpc>
              <a:spcBef>
                <a:spcPts val="0"/>
              </a:spcBef>
              <a:spcAft>
                <a:spcPts val="0"/>
              </a:spcAft>
              <a:buNone/>
            </a:pPr>
            <a:r>
              <a:t/>
            </a:r>
            <a:endParaRPr sz="1500"/>
          </a:p>
          <a:p>
            <a:pPr indent="-164306" lvl="0" marL="177800" marR="0" rtl="0" algn="l">
              <a:lnSpc>
                <a:spcPct val="100000"/>
              </a:lnSpc>
              <a:spcBef>
                <a:spcPts val="0"/>
              </a:spcBef>
              <a:spcAft>
                <a:spcPts val="0"/>
              </a:spcAft>
              <a:buSzPct val="100000"/>
              <a:buChar char="•"/>
            </a:pPr>
            <a:r>
              <a:rPr lang="en" sz="1500"/>
              <a:t>SpaceX has become the flag-bearer of space missions with the best pricing of 62 million USD for a single launch compared to the global average of 162 million USD</a:t>
            </a:r>
            <a:endParaRPr sz="1500"/>
          </a:p>
          <a:p>
            <a:pPr indent="0" lvl="0" marL="457200" marR="0" rtl="0" algn="l">
              <a:lnSpc>
                <a:spcPct val="100000"/>
              </a:lnSpc>
              <a:spcBef>
                <a:spcPts val="0"/>
              </a:spcBef>
              <a:spcAft>
                <a:spcPts val="0"/>
              </a:spcAft>
              <a:buNone/>
            </a:pPr>
            <a:r>
              <a:t/>
            </a:r>
            <a:endParaRPr sz="1500"/>
          </a:p>
          <a:p>
            <a:pPr indent="-164306" lvl="0" marL="177800" marR="0" rtl="0" algn="l">
              <a:lnSpc>
                <a:spcPct val="115000"/>
              </a:lnSpc>
              <a:spcBef>
                <a:spcPts val="0"/>
              </a:spcBef>
              <a:spcAft>
                <a:spcPts val="0"/>
              </a:spcAft>
              <a:buSzPct val="100000"/>
              <a:buChar char="•"/>
            </a:pPr>
            <a:r>
              <a:rPr lang="en" sz="1500"/>
              <a:t>The cost reduction is majorly attributed to the ability of SpaceX to recover the first stage of their rocket and reuse it over a </a:t>
            </a:r>
            <a:r>
              <a:rPr lang="en" sz="1500"/>
              <a:t>period</a:t>
            </a:r>
            <a:r>
              <a:rPr lang="en" sz="1500"/>
              <a:t> of time</a:t>
            </a:r>
            <a:endParaRPr sz="1500"/>
          </a:p>
          <a:p>
            <a:pPr indent="0" lvl="0" marL="457200" marR="0" rtl="0" algn="l">
              <a:lnSpc>
                <a:spcPct val="115000"/>
              </a:lnSpc>
              <a:spcBef>
                <a:spcPts val="0"/>
              </a:spcBef>
              <a:spcAft>
                <a:spcPts val="0"/>
              </a:spcAft>
              <a:buNone/>
            </a:pPr>
            <a:r>
              <a:t/>
            </a:r>
            <a:endParaRPr sz="1500"/>
          </a:p>
          <a:p>
            <a:pPr indent="-164306" lvl="0" marL="177800" marR="0" rtl="0" algn="l">
              <a:lnSpc>
                <a:spcPct val="115000"/>
              </a:lnSpc>
              <a:spcBef>
                <a:spcPts val="0"/>
              </a:spcBef>
              <a:spcAft>
                <a:spcPts val="0"/>
              </a:spcAft>
              <a:buSzPct val="100000"/>
              <a:buChar char="•"/>
            </a:pPr>
            <a:r>
              <a:rPr lang="en" sz="1500"/>
              <a:t>As a part of this project, SpaceY is competing with SpaceX and would like to analyze the reasons behind the cost cutting applied by SpaceX</a:t>
            </a:r>
            <a:endParaRPr sz="1500"/>
          </a:p>
          <a:p>
            <a:pPr indent="0" lvl="0" marL="457200" marR="0" rtl="0" algn="l">
              <a:lnSpc>
                <a:spcPct val="115000"/>
              </a:lnSpc>
              <a:spcBef>
                <a:spcPts val="0"/>
              </a:spcBef>
              <a:spcAft>
                <a:spcPts val="0"/>
              </a:spcAft>
              <a:buNone/>
            </a:pPr>
            <a:r>
              <a:t/>
            </a:r>
            <a:endParaRPr sz="1500"/>
          </a:p>
          <a:p>
            <a:pPr indent="-176053" lvl="0" marL="177800" marR="0" rtl="0" algn="l">
              <a:lnSpc>
                <a:spcPct val="90000"/>
              </a:lnSpc>
              <a:spcBef>
                <a:spcPts val="1100"/>
              </a:spcBef>
              <a:spcAft>
                <a:spcPts val="0"/>
              </a:spcAft>
              <a:buClr>
                <a:srgbClr val="292929"/>
              </a:buClr>
              <a:buSzPct val="100000"/>
              <a:buFont typeface="Arial"/>
              <a:buChar char="•"/>
            </a:pPr>
            <a:r>
              <a:rPr lang="en" sz="1700">
                <a:solidFill>
                  <a:srgbClr val="292929"/>
                </a:solidFill>
              </a:rPr>
              <a:t>Problem:</a:t>
            </a:r>
            <a:endParaRPr sz="1700">
              <a:solidFill>
                <a:srgbClr val="292929"/>
              </a:solidFill>
            </a:endParaRPr>
          </a:p>
          <a:p>
            <a:pPr indent="0" lvl="0" marL="0" marR="0" rtl="0" algn="l">
              <a:lnSpc>
                <a:spcPct val="90000"/>
              </a:lnSpc>
              <a:spcBef>
                <a:spcPts val="1100"/>
              </a:spcBef>
              <a:spcAft>
                <a:spcPts val="0"/>
              </a:spcAft>
              <a:buNone/>
            </a:pPr>
            <a:r>
              <a:rPr lang="en" sz="1700">
                <a:solidFill>
                  <a:srgbClr val="292929"/>
                </a:solidFill>
              </a:rPr>
              <a:t>SpaceY will use a machine learning model which will be using a carefully analyzed dataset for predicting the possibility of a successful stage-1 recovery for the rockets.</a:t>
            </a:r>
            <a:endParaRPr sz="1700">
              <a:solidFill>
                <a:srgbClr val="292929"/>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47" name="Shape 547"/>
        <p:cNvGrpSpPr/>
        <p:nvPr/>
      </p:nvGrpSpPr>
      <p:grpSpPr>
        <a:xfrm>
          <a:off x="0" y="0"/>
          <a:ext cx="0" cy="0"/>
          <a:chOff x="0" y="0"/>
          <a:chExt cx="0" cy="0"/>
        </a:xfrm>
      </p:grpSpPr>
      <p:sp>
        <p:nvSpPr>
          <p:cNvPr id="548" name="Google Shape;548;p66"/>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49" name="Google Shape;549;p66"/>
          <p:cNvSpPr txBox="1"/>
          <p:nvPr/>
        </p:nvSpPr>
        <p:spPr>
          <a:xfrm>
            <a:off x="577508" y="403988"/>
            <a:ext cx="7886700" cy="411787"/>
          </a:xfrm>
          <a:prstGeom prst="rect">
            <a:avLst/>
          </a:prstGeom>
          <a:noFill/>
          <a:ln>
            <a:noFill/>
          </a:ln>
        </p:spPr>
        <p:txBody>
          <a:bodyPr anchorCtr="0" anchor="ctr" bIns="34275" lIns="68575" spcFirstLastPara="1" rIns="68575" wrap="square" tIns="34275">
            <a:normAutofit lnSpcReduction="20000"/>
          </a:bodyPr>
          <a:lstStyle/>
          <a:p>
            <a:pPr indent="0" lvl="0" marL="0" marR="0" rtl="0" algn="l">
              <a:lnSpc>
                <a:spcPct val="90000"/>
              </a:lnSpc>
              <a:spcBef>
                <a:spcPts val="0"/>
              </a:spcBef>
              <a:spcAft>
                <a:spcPts val="0"/>
              </a:spcAft>
              <a:buClr>
                <a:srgbClr val="0B49CB"/>
              </a:buClr>
              <a:buSzPts val="3000"/>
              <a:buFont typeface="Arial"/>
              <a:buNone/>
            </a:pPr>
            <a:r>
              <a:rPr lang="en" sz="3000">
                <a:solidFill>
                  <a:srgbClr val="0B49CB"/>
                </a:solidFill>
              </a:rPr>
              <a:t>Highest Success Rate</a:t>
            </a:r>
            <a:endParaRPr sz="1100"/>
          </a:p>
        </p:txBody>
      </p:sp>
      <p:sp>
        <p:nvSpPr>
          <p:cNvPr id="550" name="Google Shape;550;p66"/>
          <p:cNvSpPr/>
          <p:nvPr/>
        </p:nvSpPr>
        <p:spPr>
          <a:xfrm>
            <a:off x="5946400" y="1276420"/>
            <a:ext cx="1928100" cy="19281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551" name="Google Shape;551;p66"/>
          <p:cNvSpPr/>
          <p:nvPr/>
        </p:nvSpPr>
        <p:spPr>
          <a:xfrm>
            <a:off x="5946391" y="3469520"/>
            <a:ext cx="2551200" cy="114300"/>
          </a:xfrm>
          <a:prstGeom prst="rect">
            <a:avLst/>
          </a:prstGeom>
          <a:blipFill rotWithShape="1">
            <a:blip r:embed="rId5">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552" name="Google Shape;552;p66"/>
          <p:cNvSpPr/>
          <p:nvPr/>
        </p:nvSpPr>
        <p:spPr>
          <a:xfrm>
            <a:off x="8220610" y="1276416"/>
            <a:ext cx="243600" cy="228600"/>
          </a:xfrm>
          <a:prstGeom prst="rect">
            <a:avLst/>
          </a:prstGeom>
          <a:blipFill rotWithShape="1">
            <a:blip r:embed="rId6">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553" name="Google Shape;553;p66"/>
          <p:cNvSpPr txBox="1"/>
          <p:nvPr/>
        </p:nvSpPr>
        <p:spPr>
          <a:xfrm>
            <a:off x="639050" y="1020900"/>
            <a:ext cx="4426500" cy="1639200"/>
          </a:xfrm>
          <a:prstGeom prst="rect">
            <a:avLst/>
          </a:prstGeom>
          <a:noFill/>
          <a:ln>
            <a:noFill/>
          </a:ln>
        </p:spPr>
        <p:txBody>
          <a:bodyPr anchorCtr="0" anchor="t" bIns="91425" lIns="91425" spcFirstLastPara="1" rIns="91425" wrap="square" tIns="91425">
            <a:spAutoFit/>
          </a:bodyPr>
          <a:lstStyle/>
          <a:p>
            <a:pPr indent="-323850" lvl="0" marL="457200" rtl="0" algn="l">
              <a:lnSpc>
                <a:spcPct val="90000"/>
              </a:lnSpc>
              <a:spcBef>
                <a:spcPts val="0"/>
              </a:spcBef>
              <a:spcAft>
                <a:spcPts val="0"/>
              </a:spcAft>
              <a:buClr>
                <a:srgbClr val="404040"/>
              </a:buClr>
              <a:buSzPts val="1500"/>
              <a:buChar char="●"/>
            </a:pPr>
            <a:r>
              <a:rPr lang="en" sz="1500">
                <a:solidFill>
                  <a:srgbClr val="404040"/>
                </a:solidFill>
              </a:rPr>
              <a:t>The site KSC LC 39-A has the highest success rate indicated by the binary 1 based on our encoding among all other launch sites.</a:t>
            </a:r>
            <a:endParaRPr sz="1500">
              <a:solidFill>
                <a:srgbClr val="404040"/>
              </a:solidFill>
            </a:endParaRPr>
          </a:p>
          <a:p>
            <a:pPr indent="0" lvl="0" marL="457200" rtl="0" algn="l">
              <a:lnSpc>
                <a:spcPct val="90000"/>
              </a:lnSpc>
              <a:spcBef>
                <a:spcPts val="0"/>
              </a:spcBef>
              <a:spcAft>
                <a:spcPts val="0"/>
              </a:spcAft>
              <a:buNone/>
            </a:pPr>
            <a:r>
              <a:t/>
            </a:r>
            <a:endParaRPr sz="1500">
              <a:solidFill>
                <a:srgbClr val="404040"/>
              </a:solidFill>
            </a:endParaRPr>
          </a:p>
          <a:p>
            <a:pPr indent="-323850" lvl="0" marL="457200" rtl="0" algn="l">
              <a:lnSpc>
                <a:spcPct val="90000"/>
              </a:lnSpc>
              <a:spcBef>
                <a:spcPts val="0"/>
              </a:spcBef>
              <a:spcAft>
                <a:spcPts val="0"/>
              </a:spcAft>
              <a:buClr>
                <a:srgbClr val="404040"/>
              </a:buClr>
              <a:buSzPts val="1500"/>
              <a:buChar char="●"/>
            </a:pPr>
            <a:r>
              <a:rPr lang="en" sz="1500">
                <a:solidFill>
                  <a:srgbClr val="404040"/>
                </a:solidFill>
              </a:rPr>
              <a:t>76.9% of the landings are successful at this location</a:t>
            </a:r>
            <a:endParaRPr sz="1500">
              <a:solidFill>
                <a:srgbClr val="404040"/>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7" name="Shape 557"/>
        <p:cNvGrpSpPr/>
        <p:nvPr/>
      </p:nvGrpSpPr>
      <p:grpSpPr>
        <a:xfrm>
          <a:off x="0" y="0"/>
          <a:ext cx="0" cy="0"/>
          <a:chOff x="0" y="0"/>
          <a:chExt cx="0" cy="0"/>
        </a:xfrm>
      </p:grpSpPr>
      <p:sp>
        <p:nvSpPr>
          <p:cNvPr id="558" name="Google Shape;558;p67"/>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59" name="Google Shape;559;p67"/>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1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rPr>
              <a:t>Payload Mass vs. Success vs. Booster Version</a:t>
            </a:r>
            <a:endParaRPr sz="1100"/>
          </a:p>
        </p:txBody>
      </p:sp>
      <p:sp>
        <p:nvSpPr>
          <p:cNvPr id="560" name="Google Shape;560;p67"/>
          <p:cNvSpPr txBox="1"/>
          <p:nvPr/>
        </p:nvSpPr>
        <p:spPr>
          <a:xfrm>
            <a:off x="577500" y="1192375"/>
            <a:ext cx="3000000" cy="392400"/>
          </a:xfrm>
          <a:prstGeom prst="rect">
            <a:avLst/>
          </a:prstGeom>
          <a:noFill/>
          <a:ln>
            <a:noFill/>
          </a:ln>
        </p:spPr>
        <p:txBody>
          <a:bodyPr anchorCtr="0" anchor="t" bIns="91425" lIns="91425" spcFirstLastPara="1" rIns="91425" wrap="square" tIns="91425">
            <a:spAutoFit/>
          </a:bodyPr>
          <a:lstStyle/>
          <a:p>
            <a:pPr indent="-323850" lvl="0" marL="457200" rtl="0" algn="l">
              <a:lnSpc>
                <a:spcPct val="90000"/>
              </a:lnSpc>
              <a:spcBef>
                <a:spcPts val="0"/>
              </a:spcBef>
              <a:spcAft>
                <a:spcPts val="0"/>
              </a:spcAft>
              <a:buClr>
                <a:srgbClr val="404040"/>
              </a:buClr>
              <a:buSzPts val="1500"/>
              <a:buChar char="●"/>
            </a:pPr>
            <a:r>
              <a:t/>
            </a:r>
            <a:endParaRPr sz="1500">
              <a:solidFill>
                <a:srgbClr val="404040"/>
              </a:solidFill>
            </a:endParaRPr>
          </a:p>
        </p:txBody>
      </p:sp>
      <p:sp>
        <p:nvSpPr>
          <p:cNvPr id="561" name="Google Shape;561;p67"/>
          <p:cNvSpPr/>
          <p:nvPr/>
        </p:nvSpPr>
        <p:spPr>
          <a:xfrm>
            <a:off x="577500" y="1192375"/>
            <a:ext cx="8088600" cy="2104200"/>
          </a:xfrm>
          <a:prstGeom prst="rect">
            <a:avLst/>
          </a:prstGeom>
          <a:blipFill rotWithShape="1">
            <a:blip r:embed="rId4">
              <a:alphaModFix/>
            </a:blip>
            <a:stretch>
              <a:fillRect b="0" l="0" r="0" t="0"/>
            </a:stretch>
          </a:blipFill>
          <a:ln cap="flat" cmpd="sng" w="19050">
            <a:solidFill>
              <a:srgbClr val="00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562" name="Google Shape;562;p67"/>
          <p:cNvSpPr txBox="1"/>
          <p:nvPr/>
        </p:nvSpPr>
        <p:spPr>
          <a:xfrm>
            <a:off x="577500" y="3456725"/>
            <a:ext cx="7886700" cy="1455000"/>
          </a:xfrm>
          <a:prstGeom prst="rect">
            <a:avLst/>
          </a:prstGeom>
          <a:noFill/>
          <a:ln>
            <a:noFill/>
          </a:ln>
        </p:spPr>
        <p:txBody>
          <a:bodyPr anchorCtr="0" anchor="t" bIns="91425" lIns="91425" spcFirstLastPara="1" rIns="91425" wrap="square" tIns="91425">
            <a:spAutoFit/>
          </a:bodyPr>
          <a:lstStyle/>
          <a:p>
            <a:pPr indent="-323850" lvl="0" marL="457200" rtl="0" algn="l">
              <a:lnSpc>
                <a:spcPct val="91700"/>
              </a:lnSpc>
              <a:spcBef>
                <a:spcPts val="0"/>
              </a:spcBef>
              <a:spcAft>
                <a:spcPts val="0"/>
              </a:spcAft>
              <a:buClr>
                <a:srgbClr val="404040"/>
              </a:buClr>
              <a:buSzPts val="1500"/>
              <a:buChar char="●"/>
            </a:pPr>
            <a:r>
              <a:rPr lang="en" sz="1500">
                <a:solidFill>
                  <a:srgbClr val="404040"/>
                </a:solidFill>
              </a:rPr>
              <a:t>Plotly dashboard has a Payload range selector. The range is limited to 10000 kgs instead of the max </a:t>
            </a:r>
            <a:r>
              <a:rPr lang="en" sz="1500">
                <a:solidFill>
                  <a:srgbClr val="404040"/>
                </a:solidFill>
              </a:rPr>
              <a:t>payload</a:t>
            </a:r>
            <a:r>
              <a:rPr lang="en" sz="1500">
                <a:solidFill>
                  <a:srgbClr val="404040"/>
                </a:solidFill>
              </a:rPr>
              <a:t> value of 15600 kgs.</a:t>
            </a:r>
            <a:endParaRPr sz="1500">
              <a:solidFill>
                <a:srgbClr val="404040"/>
              </a:solidFill>
            </a:endParaRPr>
          </a:p>
          <a:p>
            <a:pPr indent="-323850" lvl="0" marL="457200" rtl="0" algn="l">
              <a:lnSpc>
                <a:spcPct val="91700"/>
              </a:lnSpc>
              <a:spcBef>
                <a:spcPts val="0"/>
              </a:spcBef>
              <a:spcAft>
                <a:spcPts val="0"/>
              </a:spcAft>
              <a:buClr>
                <a:srgbClr val="404040"/>
              </a:buClr>
              <a:buSzPts val="1500"/>
              <a:buChar char="●"/>
            </a:pPr>
            <a:r>
              <a:rPr lang="en" sz="1500">
                <a:solidFill>
                  <a:srgbClr val="404040"/>
                </a:solidFill>
              </a:rPr>
              <a:t>Class 1 and 0 indicate successful and failed landings respectively.</a:t>
            </a:r>
            <a:endParaRPr sz="1500">
              <a:solidFill>
                <a:srgbClr val="404040"/>
              </a:solidFill>
            </a:endParaRPr>
          </a:p>
          <a:p>
            <a:pPr indent="-323850" lvl="0" marL="457200" rtl="0" algn="l">
              <a:lnSpc>
                <a:spcPct val="91700"/>
              </a:lnSpc>
              <a:spcBef>
                <a:spcPts val="0"/>
              </a:spcBef>
              <a:spcAft>
                <a:spcPts val="0"/>
              </a:spcAft>
              <a:buClr>
                <a:srgbClr val="404040"/>
              </a:buClr>
              <a:buSzPts val="1500"/>
              <a:buChar char="●"/>
            </a:pPr>
            <a:r>
              <a:rPr lang="en" sz="1500">
                <a:solidFill>
                  <a:srgbClr val="404040"/>
                </a:solidFill>
              </a:rPr>
              <a:t>The scatter plot represents booster version and number of launches in the form of the color and point size of the plot points respectively.</a:t>
            </a:r>
            <a:endParaRPr sz="1500">
              <a:solidFill>
                <a:srgbClr val="404040"/>
              </a:solidFill>
            </a:endParaRPr>
          </a:p>
          <a:p>
            <a:pPr indent="0" lvl="0" marL="12700" rtl="0" algn="l">
              <a:lnSpc>
                <a:spcPct val="91700"/>
              </a:lnSpc>
              <a:spcBef>
                <a:spcPts val="0"/>
              </a:spcBef>
              <a:spcAft>
                <a:spcPts val="0"/>
              </a:spcAft>
              <a:buNone/>
            </a:pPr>
            <a:r>
              <a:t/>
            </a:r>
            <a:endParaRPr sz="1500">
              <a:solidFill>
                <a:srgbClr val="404040"/>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66" name="Shape 566"/>
        <p:cNvGrpSpPr/>
        <p:nvPr/>
      </p:nvGrpSpPr>
      <p:grpSpPr>
        <a:xfrm>
          <a:off x="0" y="0"/>
          <a:ext cx="0" cy="0"/>
          <a:chOff x="0" y="0"/>
          <a:chExt cx="0" cy="0"/>
        </a:xfrm>
      </p:grpSpPr>
      <p:sp>
        <p:nvSpPr>
          <p:cNvPr id="567" name="Google Shape;567;p68"/>
          <p:cNvSpPr txBox="1"/>
          <p:nvPr/>
        </p:nvSpPr>
        <p:spPr>
          <a:xfrm>
            <a:off x="598477" y="1897310"/>
            <a:ext cx="793727" cy="276999"/>
          </a:xfrm>
          <a:prstGeom prst="rect">
            <a:avLst/>
          </a:prstGeom>
          <a:solidFill>
            <a:srgbClr val="0948CB"/>
          </a:solid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alibri"/>
                <a:ea typeface="Calibri"/>
                <a:cs typeface="Calibri"/>
                <a:sym typeface="Calibri"/>
              </a:rPr>
              <a:t>Section 5</a:t>
            </a:r>
            <a:endParaRPr sz="11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1" name="Shape 571"/>
        <p:cNvGrpSpPr/>
        <p:nvPr/>
      </p:nvGrpSpPr>
      <p:grpSpPr>
        <a:xfrm>
          <a:off x="0" y="0"/>
          <a:ext cx="0" cy="0"/>
          <a:chOff x="0" y="0"/>
          <a:chExt cx="0" cy="0"/>
        </a:xfrm>
      </p:grpSpPr>
      <p:sp>
        <p:nvSpPr>
          <p:cNvPr id="572" name="Google Shape;572;p69"/>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73" name="Google Shape;573;p69"/>
          <p:cNvSpPr txBox="1"/>
          <p:nvPr>
            <p:ph idx="1" type="body"/>
          </p:nvPr>
        </p:nvSpPr>
        <p:spPr>
          <a:xfrm>
            <a:off x="577508" y="1142411"/>
            <a:ext cx="3994500" cy="2858700"/>
          </a:xfrm>
          <a:prstGeom prst="rect">
            <a:avLst/>
          </a:prstGeom>
          <a:noFill/>
          <a:ln>
            <a:noFill/>
          </a:ln>
        </p:spPr>
        <p:txBody>
          <a:bodyPr anchorCtr="0" anchor="t" bIns="34275" lIns="68575" spcFirstLastPara="1" rIns="68575" wrap="square" tIns="34275">
            <a:normAutofit/>
          </a:bodyPr>
          <a:lstStyle/>
          <a:p>
            <a:pPr indent="-209550" lvl="0" marL="177800" marR="0" rtl="0" algn="l">
              <a:lnSpc>
                <a:spcPct val="100000"/>
              </a:lnSpc>
              <a:spcBef>
                <a:spcPts val="1100"/>
              </a:spcBef>
              <a:spcAft>
                <a:spcPts val="0"/>
              </a:spcAft>
              <a:buClr>
                <a:srgbClr val="292929"/>
              </a:buClr>
              <a:buSzPts val="2100"/>
              <a:buFont typeface="Arial"/>
              <a:buChar char="•"/>
            </a:pPr>
            <a:r>
              <a:rPr lang="en" sz="1500"/>
              <a:t>The accuracy score for all four methods - Logistic Regression, Support Vector Machine (SVM), Decision Tree and K-nearest Neighbours is similar with a value of 83.33%</a:t>
            </a:r>
            <a:endParaRPr sz="1500"/>
          </a:p>
          <a:p>
            <a:pPr indent="-171450" lvl="0" marL="177800" marR="0" rtl="0" algn="l">
              <a:lnSpc>
                <a:spcPct val="100000"/>
              </a:lnSpc>
              <a:spcBef>
                <a:spcPts val="1100"/>
              </a:spcBef>
              <a:spcAft>
                <a:spcPts val="0"/>
              </a:spcAft>
              <a:buSzPts val="1500"/>
              <a:buChar char="•"/>
            </a:pPr>
            <a:r>
              <a:rPr lang="en" sz="1500"/>
              <a:t>One of the reasons for this result could be the small sample of the test set, with more data, a more definitive conclusion could be obtained.</a:t>
            </a:r>
            <a:endParaRPr sz="1500"/>
          </a:p>
        </p:txBody>
      </p:sp>
      <p:sp>
        <p:nvSpPr>
          <p:cNvPr id="574" name="Google Shape;574;p69"/>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Classification Accuracy</a:t>
            </a:r>
            <a:endParaRPr sz="3000">
              <a:solidFill>
                <a:srgbClr val="0B49CB"/>
              </a:solidFill>
              <a:latin typeface="IBM Plex Mono SemiBold"/>
              <a:ea typeface="IBM Plex Mono SemiBold"/>
              <a:cs typeface="IBM Plex Mono SemiBold"/>
              <a:sym typeface="IBM Plex Mono SemiBold"/>
            </a:endParaRPr>
          </a:p>
        </p:txBody>
      </p:sp>
      <p:pic>
        <p:nvPicPr>
          <p:cNvPr id="575" name="Google Shape;575;p69"/>
          <p:cNvPicPr preferRelativeResize="0"/>
          <p:nvPr/>
        </p:nvPicPr>
        <p:blipFill>
          <a:blip r:embed="rId4">
            <a:alphaModFix/>
          </a:blip>
          <a:stretch>
            <a:fillRect/>
          </a:stretch>
        </p:blipFill>
        <p:spPr>
          <a:xfrm>
            <a:off x="4724399" y="968174"/>
            <a:ext cx="4267202" cy="311649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9" name="Shape 579"/>
        <p:cNvGrpSpPr/>
        <p:nvPr/>
      </p:nvGrpSpPr>
      <p:grpSpPr>
        <a:xfrm>
          <a:off x="0" y="0"/>
          <a:ext cx="0" cy="0"/>
          <a:chOff x="0" y="0"/>
          <a:chExt cx="0" cy="0"/>
        </a:xfrm>
      </p:grpSpPr>
      <p:sp>
        <p:nvSpPr>
          <p:cNvPr id="580" name="Google Shape;580;p70"/>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81" name="Google Shape;581;p70"/>
          <p:cNvSpPr txBox="1"/>
          <p:nvPr>
            <p:ph idx="1" type="body"/>
          </p:nvPr>
        </p:nvSpPr>
        <p:spPr>
          <a:xfrm>
            <a:off x="5377299" y="1317050"/>
            <a:ext cx="2836800" cy="3343200"/>
          </a:xfrm>
          <a:prstGeom prst="rect">
            <a:avLst/>
          </a:prstGeom>
          <a:noFill/>
          <a:ln>
            <a:noFill/>
          </a:ln>
        </p:spPr>
        <p:txBody>
          <a:bodyPr anchorCtr="0" anchor="t" bIns="34275" lIns="68575" spcFirstLastPara="1" rIns="68575" wrap="square" tIns="34275">
            <a:normAutofit/>
          </a:bodyPr>
          <a:lstStyle/>
          <a:p>
            <a:pPr indent="-209550" lvl="0" marL="177800" marR="0" rtl="0" algn="l">
              <a:lnSpc>
                <a:spcPct val="100000"/>
              </a:lnSpc>
              <a:spcBef>
                <a:spcPts val="0"/>
              </a:spcBef>
              <a:spcAft>
                <a:spcPts val="0"/>
              </a:spcAft>
              <a:buClr>
                <a:srgbClr val="292929"/>
              </a:buClr>
              <a:buSzPts val="2100"/>
              <a:buFont typeface="Arial"/>
              <a:buChar char="•"/>
            </a:pPr>
            <a:r>
              <a:rPr lang="en" sz="1500"/>
              <a:t>As models perform similarly on the test data, a single confusion matrix can be used for all the machine learning models used in prediction.</a:t>
            </a:r>
            <a:endParaRPr sz="1500"/>
          </a:p>
        </p:txBody>
      </p:sp>
      <p:sp>
        <p:nvSpPr>
          <p:cNvPr id="582" name="Google Shape;582;p70"/>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Confusion Matrix</a:t>
            </a:r>
            <a:endParaRPr sz="3000">
              <a:solidFill>
                <a:srgbClr val="0B49CB"/>
              </a:solidFill>
              <a:latin typeface="IBM Plex Mono SemiBold"/>
              <a:ea typeface="IBM Plex Mono SemiBold"/>
              <a:cs typeface="IBM Plex Mono SemiBold"/>
              <a:sym typeface="IBM Plex Mono SemiBold"/>
            </a:endParaRPr>
          </a:p>
        </p:txBody>
      </p:sp>
      <p:pic>
        <p:nvPicPr>
          <p:cNvPr id="583" name="Google Shape;583;p70"/>
          <p:cNvPicPr preferRelativeResize="0"/>
          <p:nvPr/>
        </p:nvPicPr>
        <p:blipFill>
          <a:blip r:embed="rId4">
            <a:alphaModFix/>
          </a:blip>
          <a:stretch>
            <a:fillRect/>
          </a:stretch>
        </p:blipFill>
        <p:spPr>
          <a:xfrm>
            <a:off x="577498" y="1120638"/>
            <a:ext cx="4564801" cy="37035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7" name="Shape 587"/>
        <p:cNvGrpSpPr/>
        <p:nvPr/>
      </p:nvGrpSpPr>
      <p:grpSpPr>
        <a:xfrm>
          <a:off x="0" y="0"/>
          <a:ext cx="0" cy="0"/>
          <a:chOff x="0" y="0"/>
          <a:chExt cx="0" cy="0"/>
        </a:xfrm>
      </p:grpSpPr>
      <p:sp>
        <p:nvSpPr>
          <p:cNvPr id="588" name="Google Shape;588;p71"/>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89" name="Google Shape;589;p71"/>
          <p:cNvSpPr txBox="1"/>
          <p:nvPr>
            <p:ph idx="1" type="body"/>
          </p:nvPr>
        </p:nvSpPr>
        <p:spPr>
          <a:xfrm>
            <a:off x="484793" y="1094575"/>
            <a:ext cx="7979400" cy="3263400"/>
          </a:xfrm>
          <a:prstGeom prst="rect">
            <a:avLst/>
          </a:prstGeom>
          <a:noFill/>
          <a:ln>
            <a:noFill/>
          </a:ln>
        </p:spPr>
        <p:txBody>
          <a:bodyPr anchorCtr="0" anchor="t" bIns="34275" lIns="68575" spcFirstLastPara="1" rIns="68575" wrap="square" tIns="34275">
            <a:noAutofit/>
          </a:bodyPr>
          <a:lstStyle/>
          <a:p>
            <a:pPr indent="-323850" lvl="0" marL="457200" rtl="0" algn="l">
              <a:spcBef>
                <a:spcPts val="300"/>
              </a:spcBef>
              <a:spcAft>
                <a:spcPts val="0"/>
              </a:spcAft>
              <a:buClr>
                <a:srgbClr val="E28312"/>
              </a:buClr>
              <a:buSzPts val="1500"/>
              <a:buChar char="•"/>
            </a:pPr>
            <a:r>
              <a:rPr lang="en" sz="1500">
                <a:solidFill>
                  <a:srgbClr val="404040"/>
                </a:solidFill>
              </a:rPr>
              <a:t>The goal of this project was to create an effective plan based on a machine learning model for a company SpaceY to bid against SpaceX while saving 100 million USD on space launches.</a:t>
            </a:r>
            <a:endParaRPr sz="1500">
              <a:solidFill>
                <a:srgbClr val="404040"/>
              </a:solidFill>
            </a:endParaRPr>
          </a:p>
          <a:p>
            <a:pPr indent="0" lvl="0" marL="457200" rtl="0" algn="l">
              <a:spcBef>
                <a:spcPts val="300"/>
              </a:spcBef>
              <a:spcAft>
                <a:spcPts val="0"/>
              </a:spcAft>
              <a:buNone/>
            </a:pPr>
            <a:r>
              <a:t/>
            </a:r>
            <a:endParaRPr sz="1500">
              <a:solidFill>
                <a:srgbClr val="404040"/>
              </a:solidFill>
            </a:endParaRPr>
          </a:p>
          <a:p>
            <a:pPr indent="-323850" lvl="0" marL="457200" rtl="0" algn="l">
              <a:spcBef>
                <a:spcPts val="300"/>
              </a:spcBef>
              <a:spcAft>
                <a:spcPts val="0"/>
              </a:spcAft>
              <a:buClr>
                <a:srgbClr val="E28312"/>
              </a:buClr>
              <a:buSzPts val="1500"/>
              <a:buChar char="•"/>
            </a:pPr>
            <a:r>
              <a:rPr lang="en" sz="1500">
                <a:solidFill>
                  <a:srgbClr val="404040"/>
                </a:solidFill>
              </a:rPr>
              <a:t>The data required for this exercise was obtained using the SpaceX API and wikipedia.</a:t>
            </a:r>
            <a:endParaRPr sz="1500">
              <a:solidFill>
                <a:srgbClr val="404040"/>
              </a:solidFill>
            </a:endParaRPr>
          </a:p>
          <a:p>
            <a:pPr indent="-323850" lvl="0" marL="457200" rtl="0" algn="l">
              <a:spcBef>
                <a:spcPts val="300"/>
              </a:spcBef>
              <a:spcAft>
                <a:spcPts val="0"/>
              </a:spcAft>
              <a:buClr>
                <a:srgbClr val="E28312"/>
              </a:buClr>
              <a:buSzPts val="1500"/>
              <a:buChar char="•"/>
            </a:pPr>
            <a:r>
              <a:rPr lang="en" sz="1500">
                <a:solidFill>
                  <a:srgbClr val="404040"/>
                </a:solidFill>
              </a:rPr>
              <a:t>The data was cleaned, sorted and then stored in a tabular database.</a:t>
            </a:r>
            <a:endParaRPr sz="1500">
              <a:solidFill>
                <a:srgbClr val="404040"/>
              </a:solidFill>
            </a:endParaRPr>
          </a:p>
          <a:p>
            <a:pPr indent="-323850" lvl="0" marL="457200" rtl="0" algn="l">
              <a:spcBef>
                <a:spcPts val="300"/>
              </a:spcBef>
              <a:spcAft>
                <a:spcPts val="0"/>
              </a:spcAft>
              <a:buClr>
                <a:srgbClr val="E28312"/>
              </a:buClr>
              <a:buSzPts val="1500"/>
              <a:buChar char="•"/>
            </a:pPr>
            <a:r>
              <a:rPr lang="en" sz="1500">
                <a:solidFill>
                  <a:srgbClr val="404040"/>
                </a:solidFill>
              </a:rPr>
              <a:t>Visualization was completed with tools such as maps, plots and dashboards to understand the characteristics of this data.</a:t>
            </a:r>
            <a:endParaRPr sz="1500">
              <a:solidFill>
                <a:srgbClr val="404040"/>
              </a:solidFill>
            </a:endParaRPr>
          </a:p>
          <a:p>
            <a:pPr indent="-323850" lvl="0" marL="457200" rtl="0" algn="l">
              <a:spcBef>
                <a:spcPts val="300"/>
              </a:spcBef>
              <a:spcAft>
                <a:spcPts val="0"/>
              </a:spcAft>
              <a:buClr>
                <a:srgbClr val="E28312"/>
              </a:buClr>
              <a:buSzPts val="1500"/>
              <a:buChar char="•"/>
            </a:pPr>
            <a:r>
              <a:rPr lang="en" sz="1500">
                <a:solidFill>
                  <a:srgbClr val="404040"/>
                </a:solidFill>
              </a:rPr>
              <a:t>In the final step, a machine learning model was built with 4 diverse algorithms and performed at an accuracy of 83%</a:t>
            </a:r>
            <a:endParaRPr sz="1500">
              <a:solidFill>
                <a:srgbClr val="404040"/>
              </a:solidFill>
            </a:endParaRPr>
          </a:p>
          <a:p>
            <a:pPr indent="0" lvl="0" marL="457200" rtl="0" algn="l">
              <a:spcBef>
                <a:spcPts val="300"/>
              </a:spcBef>
              <a:spcAft>
                <a:spcPts val="0"/>
              </a:spcAft>
              <a:buNone/>
            </a:pPr>
            <a:r>
              <a:t/>
            </a:r>
            <a:endParaRPr sz="1500">
              <a:solidFill>
                <a:srgbClr val="404040"/>
              </a:solidFill>
            </a:endParaRPr>
          </a:p>
          <a:p>
            <a:pPr indent="-323850" lvl="0" marL="457200" rtl="0" algn="l">
              <a:spcBef>
                <a:spcPts val="300"/>
              </a:spcBef>
              <a:spcAft>
                <a:spcPts val="0"/>
              </a:spcAft>
              <a:buClr>
                <a:schemeClr val="dk1"/>
              </a:buClr>
              <a:buSzPts val="1500"/>
              <a:buChar char="•"/>
            </a:pPr>
            <a:r>
              <a:rPr lang="en" sz="1500">
                <a:solidFill>
                  <a:schemeClr val="dk1"/>
                </a:solidFill>
              </a:rPr>
              <a:t>Based on these findings, SpaceY could determine if a successful Stage-1 landing is possible before the launch to help the company save a lot of resources and cost, thus allowing it to compete with SpaceX and bid against them in the journey to space exploration.</a:t>
            </a:r>
            <a:endParaRPr sz="1500">
              <a:solidFill>
                <a:schemeClr val="dk1"/>
              </a:solidFill>
            </a:endParaRPr>
          </a:p>
        </p:txBody>
      </p:sp>
      <p:sp>
        <p:nvSpPr>
          <p:cNvPr id="590" name="Google Shape;590;p71"/>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Conclusions</a:t>
            </a:r>
            <a:endParaRPr sz="3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5" name="Shape 595"/>
        <p:cNvGrpSpPr/>
        <p:nvPr/>
      </p:nvGrpSpPr>
      <p:grpSpPr>
        <a:xfrm>
          <a:off x="0" y="0"/>
          <a:ext cx="0" cy="0"/>
          <a:chOff x="0" y="0"/>
          <a:chExt cx="0" cy="0"/>
        </a:xfrm>
      </p:grpSpPr>
      <p:sp>
        <p:nvSpPr>
          <p:cNvPr id="596" name="Google Shape;596;p72"/>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97" name="Google Shape;597;p72"/>
          <p:cNvSpPr txBox="1"/>
          <p:nvPr>
            <p:ph idx="1" type="body"/>
          </p:nvPr>
        </p:nvSpPr>
        <p:spPr>
          <a:xfrm>
            <a:off x="577508" y="1394642"/>
            <a:ext cx="7886700" cy="3263503"/>
          </a:xfrm>
          <a:prstGeom prst="rect">
            <a:avLst/>
          </a:prstGeom>
          <a:noFill/>
          <a:ln>
            <a:noFill/>
          </a:ln>
        </p:spPr>
        <p:txBody>
          <a:bodyPr anchorCtr="0" anchor="t" bIns="34275" lIns="68575" spcFirstLastPara="1" rIns="68575" wrap="square" tIns="34275">
            <a:normAutofit/>
          </a:bodyPr>
          <a:lstStyle/>
          <a:p>
            <a:pPr indent="-184150" lvl="0" marL="177800" marR="0" rtl="0" algn="l">
              <a:lnSpc>
                <a:spcPct val="100000"/>
              </a:lnSpc>
              <a:spcBef>
                <a:spcPts val="0"/>
              </a:spcBef>
              <a:spcAft>
                <a:spcPts val="0"/>
              </a:spcAft>
              <a:buClr>
                <a:srgbClr val="292929"/>
              </a:buClr>
              <a:buSzPts val="1700"/>
              <a:buFont typeface="Arial"/>
              <a:buChar char="•"/>
            </a:pPr>
            <a:r>
              <a:rPr lang="en" sz="1700">
                <a:solidFill>
                  <a:srgbClr val="292929"/>
                </a:solidFill>
              </a:rPr>
              <a:t>Github Repository URL</a:t>
            </a:r>
            <a:endParaRPr sz="1700">
              <a:solidFill>
                <a:srgbClr val="292929"/>
              </a:solidFill>
            </a:endParaRPr>
          </a:p>
          <a:p>
            <a:pPr indent="0" lvl="0" marL="0" marR="0" rtl="0" algn="l">
              <a:lnSpc>
                <a:spcPct val="100000"/>
              </a:lnSpc>
              <a:spcBef>
                <a:spcPts val="0"/>
              </a:spcBef>
              <a:spcAft>
                <a:spcPts val="0"/>
              </a:spcAft>
              <a:buNone/>
            </a:pPr>
            <a:r>
              <a:t/>
            </a:r>
            <a:endParaRPr sz="1700">
              <a:solidFill>
                <a:srgbClr val="292929"/>
              </a:solidFill>
            </a:endParaRPr>
          </a:p>
          <a:p>
            <a:pPr indent="0" lvl="0" marL="0" marR="0" rtl="0" algn="l">
              <a:lnSpc>
                <a:spcPct val="100000"/>
              </a:lnSpc>
              <a:spcBef>
                <a:spcPts val="0"/>
              </a:spcBef>
              <a:spcAft>
                <a:spcPts val="0"/>
              </a:spcAft>
              <a:buNone/>
            </a:pPr>
            <a:r>
              <a:rPr lang="en" sz="1700">
                <a:solidFill>
                  <a:srgbClr val="292929"/>
                </a:solidFill>
              </a:rPr>
              <a:t>    https://github.com/Daredevil0712/Applied_Data_Science_Capstone</a:t>
            </a:r>
            <a:endParaRPr sz="1700">
              <a:solidFill>
                <a:srgbClr val="292929"/>
              </a:solidFill>
            </a:endParaRPr>
          </a:p>
        </p:txBody>
      </p:sp>
      <p:sp>
        <p:nvSpPr>
          <p:cNvPr id="598" name="Google Shape;598;p72"/>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Appendix</a:t>
            </a:r>
            <a:endParaRPr sz="3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02" name="Shape 602"/>
        <p:cNvGrpSpPr/>
        <p:nvPr/>
      </p:nvGrpSpPr>
      <p:grpSpPr>
        <a:xfrm>
          <a:off x="0" y="0"/>
          <a:ext cx="0" cy="0"/>
          <a:chOff x="0" y="0"/>
          <a:chExt cx="0" cy="0"/>
        </a:xfrm>
      </p:grpSpPr>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6" name="Shape 156"/>
        <p:cNvGrpSpPr/>
        <p:nvPr/>
      </p:nvGrpSpPr>
      <p:grpSpPr>
        <a:xfrm>
          <a:off x="0" y="0"/>
          <a:ext cx="0" cy="0"/>
          <a:chOff x="0" y="0"/>
          <a:chExt cx="0" cy="0"/>
        </a:xfrm>
      </p:grpSpPr>
      <p:sp>
        <p:nvSpPr>
          <p:cNvPr id="157" name="Google Shape;157;p31"/>
          <p:cNvSpPr txBox="1"/>
          <p:nvPr>
            <p:ph idx="12" type="sldNum"/>
          </p:nvPr>
        </p:nvSpPr>
        <p:spPr>
          <a:xfrm>
            <a:off x="7086600" y="4767263"/>
            <a:ext cx="2057400" cy="273844"/>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158" name="Google Shape;158;p31"/>
          <p:cNvSpPr txBox="1"/>
          <p:nvPr/>
        </p:nvSpPr>
        <p:spPr>
          <a:xfrm>
            <a:off x="573985" y="2109581"/>
            <a:ext cx="793727" cy="276999"/>
          </a:xfrm>
          <a:prstGeom prst="rect">
            <a:avLst/>
          </a:prstGeom>
          <a:solidFill>
            <a:srgbClr val="0948CB"/>
          </a:solid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alibri"/>
                <a:ea typeface="Calibri"/>
                <a:cs typeface="Calibri"/>
                <a:sym typeface="Calibri"/>
              </a:rPr>
              <a:t>Section 1</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3" name="Shape 163"/>
        <p:cNvGrpSpPr/>
        <p:nvPr/>
      </p:nvGrpSpPr>
      <p:grpSpPr>
        <a:xfrm>
          <a:off x="0" y="0"/>
          <a:ext cx="0" cy="0"/>
          <a:chOff x="0" y="0"/>
          <a:chExt cx="0" cy="0"/>
        </a:xfrm>
      </p:grpSpPr>
      <p:sp>
        <p:nvSpPr>
          <p:cNvPr id="164" name="Google Shape;164;p32"/>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165" name="Google Shape;165;p32"/>
          <p:cNvSpPr txBox="1"/>
          <p:nvPr/>
        </p:nvSpPr>
        <p:spPr>
          <a:xfrm>
            <a:off x="577508" y="1053106"/>
            <a:ext cx="7578600" cy="3909000"/>
          </a:xfrm>
          <a:prstGeom prst="rect">
            <a:avLst/>
          </a:prstGeom>
          <a:noFill/>
          <a:ln>
            <a:noFill/>
          </a:ln>
        </p:spPr>
        <p:txBody>
          <a:bodyPr anchorCtr="0" anchor="t" bIns="34275" lIns="68575" spcFirstLastPara="1" rIns="68575" wrap="square" tIns="34275">
            <a:normAutofit fontScale="25000" lnSpcReduction="20000"/>
          </a:bodyPr>
          <a:lstStyle/>
          <a:p>
            <a:pPr indent="0" lvl="0" marL="0" marR="0" rtl="0" algn="l">
              <a:lnSpc>
                <a:spcPct val="120000"/>
              </a:lnSpc>
              <a:spcBef>
                <a:spcPts val="0"/>
              </a:spcBef>
              <a:spcAft>
                <a:spcPts val="0"/>
              </a:spcAft>
              <a:buClr>
                <a:srgbClr val="0B49CB"/>
              </a:buClr>
              <a:buSzPct val="100000"/>
              <a:buFont typeface="Arial"/>
              <a:buNone/>
            </a:pPr>
            <a:r>
              <a:rPr lang="en" sz="6600">
                <a:solidFill>
                  <a:srgbClr val="0B49CB"/>
                </a:solidFill>
                <a:latin typeface="Arial"/>
                <a:ea typeface="Arial"/>
                <a:cs typeface="Arial"/>
                <a:sym typeface="Arial"/>
              </a:rPr>
              <a:t>Executive Summary</a:t>
            </a:r>
            <a:endParaRPr sz="1100"/>
          </a:p>
          <a:p>
            <a:pPr indent="-180975" lvl="0" marL="177800" marR="0" rtl="0" algn="l">
              <a:lnSpc>
                <a:spcPct val="120000"/>
              </a:lnSpc>
              <a:spcBef>
                <a:spcPts val="1100"/>
              </a:spcBef>
              <a:spcAft>
                <a:spcPts val="0"/>
              </a:spcAft>
              <a:buClr>
                <a:srgbClr val="292929"/>
              </a:buClr>
              <a:buSzPct val="100000"/>
              <a:buFont typeface="Arial"/>
              <a:buChar char="•"/>
            </a:pPr>
            <a:r>
              <a:rPr lang="en" sz="6600">
                <a:solidFill>
                  <a:srgbClr val="292929"/>
                </a:solidFill>
                <a:latin typeface="Arial"/>
                <a:ea typeface="Arial"/>
                <a:cs typeface="Arial"/>
                <a:sym typeface="Arial"/>
              </a:rPr>
              <a:t>Data collection methodology:</a:t>
            </a:r>
            <a:endParaRPr sz="1100"/>
          </a:p>
          <a:p>
            <a:pPr indent="-179387" lvl="1" marL="520700" marR="0" rtl="0" algn="l">
              <a:lnSpc>
                <a:spcPct val="120000"/>
              </a:lnSpc>
              <a:spcBef>
                <a:spcPts val="1100"/>
              </a:spcBef>
              <a:spcAft>
                <a:spcPts val="0"/>
              </a:spcAft>
              <a:buClr>
                <a:srgbClr val="757070"/>
              </a:buClr>
              <a:buSzPct val="100000"/>
              <a:buFont typeface="Arial"/>
              <a:buChar char="•"/>
            </a:pPr>
            <a:r>
              <a:rPr lang="en" sz="5700">
                <a:solidFill>
                  <a:srgbClr val="757070"/>
                </a:solidFill>
              </a:rPr>
              <a:t>The data was collected from the SpaceX public API and also from the SpaceX Wikipedia page</a:t>
            </a:r>
            <a:endParaRPr sz="1100"/>
          </a:p>
          <a:p>
            <a:pPr indent="-180975" lvl="0" marL="177800" marR="0" rtl="0" algn="l">
              <a:lnSpc>
                <a:spcPct val="120000"/>
              </a:lnSpc>
              <a:spcBef>
                <a:spcPts val="1100"/>
              </a:spcBef>
              <a:spcAft>
                <a:spcPts val="0"/>
              </a:spcAft>
              <a:buClr>
                <a:srgbClr val="292929"/>
              </a:buClr>
              <a:buSzPct val="100000"/>
              <a:buFont typeface="Arial"/>
              <a:buChar char="•"/>
            </a:pPr>
            <a:r>
              <a:rPr lang="en" sz="6600">
                <a:solidFill>
                  <a:srgbClr val="292929"/>
                </a:solidFill>
                <a:latin typeface="Arial"/>
                <a:ea typeface="Arial"/>
                <a:cs typeface="Arial"/>
                <a:sym typeface="Arial"/>
              </a:rPr>
              <a:t>Perform data wrangling</a:t>
            </a:r>
            <a:endParaRPr sz="1100"/>
          </a:p>
          <a:p>
            <a:pPr indent="-179387" lvl="1" marL="520700" marR="0" rtl="0" algn="l">
              <a:lnSpc>
                <a:spcPct val="120000"/>
              </a:lnSpc>
              <a:spcBef>
                <a:spcPts val="1100"/>
              </a:spcBef>
              <a:spcAft>
                <a:spcPts val="0"/>
              </a:spcAft>
              <a:buClr>
                <a:srgbClr val="757070"/>
              </a:buClr>
              <a:buSzPct val="100000"/>
              <a:buFont typeface="Arial"/>
              <a:buChar char="•"/>
            </a:pPr>
            <a:r>
              <a:rPr lang="en" sz="5700">
                <a:solidFill>
                  <a:srgbClr val="757070"/>
                </a:solidFill>
              </a:rPr>
              <a:t>To identify the landings - they were categorized as successful or unsuccessful in this step</a:t>
            </a:r>
            <a:endParaRPr sz="1100"/>
          </a:p>
          <a:p>
            <a:pPr indent="-180975" lvl="0" marL="177800" marR="0" rtl="0" algn="l">
              <a:lnSpc>
                <a:spcPct val="120000"/>
              </a:lnSpc>
              <a:spcBef>
                <a:spcPts val="1100"/>
              </a:spcBef>
              <a:spcAft>
                <a:spcPts val="0"/>
              </a:spcAft>
              <a:buClr>
                <a:srgbClr val="292929"/>
              </a:buClr>
              <a:buSzPct val="100000"/>
              <a:buFont typeface="Arial"/>
              <a:buChar char="•"/>
            </a:pPr>
            <a:r>
              <a:rPr lang="en" sz="6600">
                <a:solidFill>
                  <a:srgbClr val="292929"/>
                </a:solidFill>
                <a:latin typeface="Arial"/>
                <a:ea typeface="Arial"/>
                <a:cs typeface="Arial"/>
                <a:sym typeface="Arial"/>
              </a:rPr>
              <a:t>Perform exploratory data analysis (EDA) using visualization and SQL</a:t>
            </a:r>
            <a:endParaRPr sz="1100"/>
          </a:p>
          <a:p>
            <a:pPr indent="-180975" lvl="0" marL="177800" marR="0" rtl="0" algn="l">
              <a:lnSpc>
                <a:spcPct val="120000"/>
              </a:lnSpc>
              <a:spcBef>
                <a:spcPts val="1100"/>
              </a:spcBef>
              <a:spcAft>
                <a:spcPts val="0"/>
              </a:spcAft>
              <a:buClr>
                <a:srgbClr val="292929"/>
              </a:buClr>
              <a:buSzPct val="100000"/>
              <a:buFont typeface="Arial"/>
              <a:buChar char="•"/>
            </a:pPr>
            <a:r>
              <a:rPr lang="en" sz="6600">
                <a:solidFill>
                  <a:srgbClr val="292929"/>
                </a:solidFill>
                <a:latin typeface="Arial"/>
                <a:ea typeface="Arial"/>
                <a:cs typeface="Arial"/>
                <a:sym typeface="Arial"/>
              </a:rPr>
              <a:t>Perform interactive visual analytics using Folium and Plotly Dash</a:t>
            </a:r>
            <a:endParaRPr sz="1100"/>
          </a:p>
          <a:p>
            <a:pPr indent="-180975" lvl="0" marL="177800" marR="0" rtl="0" algn="l">
              <a:lnSpc>
                <a:spcPct val="120000"/>
              </a:lnSpc>
              <a:spcBef>
                <a:spcPts val="1100"/>
              </a:spcBef>
              <a:spcAft>
                <a:spcPts val="0"/>
              </a:spcAft>
              <a:buClr>
                <a:srgbClr val="292929"/>
              </a:buClr>
              <a:buSzPct val="100000"/>
              <a:buFont typeface="Arial"/>
              <a:buChar char="•"/>
            </a:pPr>
            <a:r>
              <a:rPr lang="en" sz="6600">
                <a:solidFill>
                  <a:srgbClr val="292929"/>
                </a:solidFill>
                <a:latin typeface="Arial"/>
                <a:ea typeface="Arial"/>
                <a:cs typeface="Arial"/>
                <a:sym typeface="Arial"/>
              </a:rPr>
              <a:t>Perform predictive analysis using classification models</a:t>
            </a:r>
            <a:endParaRPr sz="1100"/>
          </a:p>
          <a:p>
            <a:pPr indent="-179387" lvl="1" marL="520700" marR="0" rtl="0" algn="l">
              <a:lnSpc>
                <a:spcPct val="120000"/>
              </a:lnSpc>
              <a:spcBef>
                <a:spcPts val="1100"/>
              </a:spcBef>
              <a:spcAft>
                <a:spcPts val="0"/>
              </a:spcAft>
              <a:buClr>
                <a:srgbClr val="757070"/>
              </a:buClr>
              <a:buSzPct val="100000"/>
              <a:buFont typeface="Arial"/>
              <a:buChar char="•"/>
            </a:pPr>
            <a:r>
              <a:rPr lang="en" sz="5700">
                <a:solidFill>
                  <a:srgbClr val="757070"/>
                </a:solidFill>
              </a:rPr>
              <a:t>Different models </a:t>
            </a:r>
            <a:r>
              <a:rPr lang="en" sz="5700">
                <a:solidFill>
                  <a:srgbClr val="757070"/>
                </a:solidFill>
              </a:rPr>
              <a:t>for</a:t>
            </a:r>
            <a:r>
              <a:rPr lang="en" sz="5700">
                <a:solidFill>
                  <a:srgbClr val="757070"/>
                </a:solidFill>
              </a:rPr>
              <a:t> predictive analysis were tuned using GridSearchCV</a:t>
            </a:r>
            <a:endParaRPr sz="1100"/>
          </a:p>
          <a:p>
            <a:pPr indent="-76200" lvl="0" marL="177800" marR="0" rtl="0" algn="l">
              <a:lnSpc>
                <a:spcPct val="120000"/>
              </a:lnSpc>
              <a:spcBef>
                <a:spcPts val="1100"/>
              </a:spcBef>
              <a:spcAft>
                <a:spcPts val="0"/>
              </a:spcAft>
              <a:buClr>
                <a:srgbClr val="0070C0"/>
              </a:buClr>
              <a:buSzPct val="100000"/>
              <a:buFont typeface="Arial"/>
              <a:buNone/>
            </a:pPr>
            <a:r>
              <a:t/>
            </a:r>
            <a:endParaRPr sz="6600">
              <a:solidFill>
                <a:srgbClr val="292929"/>
              </a:solidFill>
              <a:latin typeface="Arial"/>
              <a:ea typeface="Arial"/>
              <a:cs typeface="Arial"/>
              <a:sym typeface="Arial"/>
            </a:endParaRPr>
          </a:p>
          <a:p>
            <a:pPr indent="-152400" lvl="0" marL="177800" marR="0" rtl="0" algn="l">
              <a:lnSpc>
                <a:spcPct val="100000"/>
              </a:lnSpc>
              <a:spcBef>
                <a:spcPts val="1100"/>
              </a:spcBef>
              <a:spcAft>
                <a:spcPts val="0"/>
              </a:spcAft>
              <a:buClr>
                <a:srgbClr val="0070C0"/>
              </a:buClr>
              <a:buSzPct val="100000"/>
              <a:buFont typeface="Arial"/>
              <a:buNone/>
            </a:pPr>
            <a:r>
              <a:t/>
            </a:r>
            <a:endParaRPr sz="1700">
              <a:solidFill>
                <a:srgbClr val="292929"/>
              </a:solidFill>
              <a:latin typeface="Arial"/>
              <a:ea typeface="Arial"/>
              <a:cs typeface="Arial"/>
              <a:sym typeface="Arial"/>
            </a:endParaRPr>
          </a:p>
          <a:p>
            <a:pPr indent="-152400" lvl="0" marL="177800" marR="0" rtl="0" algn="l">
              <a:lnSpc>
                <a:spcPct val="100000"/>
              </a:lnSpc>
              <a:spcBef>
                <a:spcPts val="1100"/>
              </a:spcBef>
              <a:spcAft>
                <a:spcPts val="0"/>
              </a:spcAft>
              <a:buClr>
                <a:srgbClr val="0070C0"/>
              </a:buClr>
              <a:buSzPct val="100000"/>
              <a:buFont typeface="Arial"/>
              <a:buNone/>
            </a:pPr>
            <a:r>
              <a:t/>
            </a:r>
            <a:endParaRPr sz="1700">
              <a:solidFill>
                <a:srgbClr val="292929"/>
              </a:solidFill>
              <a:latin typeface="Arial"/>
              <a:ea typeface="Arial"/>
              <a:cs typeface="Arial"/>
              <a:sym typeface="Arial"/>
            </a:endParaRPr>
          </a:p>
          <a:p>
            <a:pPr indent="-152400" lvl="0" marL="177800" marR="0" rtl="0" algn="l">
              <a:lnSpc>
                <a:spcPct val="100000"/>
              </a:lnSpc>
              <a:spcBef>
                <a:spcPts val="1100"/>
              </a:spcBef>
              <a:spcAft>
                <a:spcPts val="0"/>
              </a:spcAft>
              <a:buClr>
                <a:srgbClr val="0070C0"/>
              </a:buClr>
              <a:buSzPct val="100000"/>
              <a:buFont typeface="Arial"/>
              <a:buNone/>
            </a:pPr>
            <a:r>
              <a:t/>
            </a:r>
            <a:endParaRPr sz="1700">
              <a:solidFill>
                <a:srgbClr val="292929"/>
              </a:solidFill>
              <a:latin typeface="Arial"/>
              <a:ea typeface="Arial"/>
              <a:cs typeface="Arial"/>
              <a:sym typeface="Arial"/>
            </a:endParaRPr>
          </a:p>
          <a:p>
            <a:pPr indent="-152400" lvl="0" marL="177800" marR="0" rtl="0" algn="l">
              <a:lnSpc>
                <a:spcPct val="100000"/>
              </a:lnSpc>
              <a:spcBef>
                <a:spcPts val="1100"/>
              </a:spcBef>
              <a:spcAft>
                <a:spcPts val="0"/>
              </a:spcAft>
              <a:buClr>
                <a:srgbClr val="0070C0"/>
              </a:buClr>
              <a:buSzPct val="100000"/>
              <a:buFont typeface="Arial"/>
              <a:buNone/>
            </a:pPr>
            <a:r>
              <a:t/>
            </a:r>
            <a:endParaRPr sz="1700">
              <a:solidFill>
                <a:srgbClr val="292929"/>
              </a:solidFill>
              <a:latin typeface="Arial"/>
              <a:ea typeface="Arial"/>
              <a:cs typeface="Arial"/>
              <a:sym typeface="Arial"/>
            </a:endParaRPr>
          </a:p>
        </p:txBody>
      </p:sp>
      <p:sp>
        <p:nvSpPr>
          <p:cNvPr id="166" name="Google Shape;166;p32"/>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Methodology</a:t>
            </a:r>
            <a:endParaRPr sz="3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 name="Shape 170"/>
        <p:cNvGrpSpPr/>
        <p:nvPr/>
      </p:nvGrpSpPr>
      <p:grpSpPr>
        <a:xfrm>
          <a:off x="0" y="0"/>
          <a:ext cx="0" cy="0"/>
          <a:chOff x="0" y="0"/>
          <a:chExt cx="0" cy="0"/>
        </a:xfrm>
      </p:grpSpPr>
      <p:sp>
        <p:nvSpPr>
          <p:cNvPr id="171" name="Google Shape;171;p33"/>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172" name="Google Shape;172;p33"/>
          <p:cNvSpPr txBox="1"/>
          <p:nvPr>
            <p:ph idx="1" type="body"/>
          </p:nvPr>
        </p:nvSpPr>
        <p:spPr>
          <a:xfrm>
            <a:off x="577508" y="1255669"/>
            <a:ext cx="7886700" cy="3263400"/>
          </a:xfrm>
          <a:prstGeom prst="rect">
            <a:avLst/>
          </a:prstGeom>
          <a:noFill/>
          <a:ln>
            <a:noFill/>
          </a:ln>
        </p:spPr>
        <p:txBody>
          <a:bodyPr anchorCtr="0" anchor="t" bIns="34275" lIns="68575" spcFirstLastPara="1" rIns="68575" wrap="square" tIns="34275">
            <a:noAutofit/>
          </a:bodyPr>
          <a:lstStyle/>
          <a:p>
            <a:pPr indent="-323850" lvl="0" marL="457200" marR="0" rtl="0" algn="l">
              <a:lnSpc>
                <a:spcPct val="100000"/>
              </a:lnSpc>
              <a:spcBef>
                <a:spcPts val="0"/>
              </a:spcBef>
              <a:spcAft>
                <a:spcPts val="0"/>
              </a:spcAft>
              <a:buClr>
                <a:srgbClr val="292929"/>
              </a:buClr>
              <a:buSzPts val="1500"/>
              <a:buChar char="●"/>
            </a:pPr>
            <a:r>
              <a:rPr lang="en" sz="1500">
                <a:solidFill>
                  <a:srgbClr val="292929"/>
                </a:solidFill>
              </a:rPr>
              <a:t>The data collection was completed using a combination of public API requests to the SpaceX public API along with web scraping applied to a table in the SpaceX Wikipedia.</a:t>
            </a:r>
            <a:endParaRPr sz="1500">
              <a:solidFill>
                <a:srgbClr val="292929"/>
              </a:solidFill>
            </a:endParaRPr>
          </a:p>
          <a:p>
            <a:pPr indent="0" lvl="0" marL="457200" marR="0" rtl="0" algn="l">
              <a:lnSpc>
                <a:spcPct val="100000"/>
              </a:lnSpc>
              <a:spcBef>
                <a:spcPts val="0"/>
              </a:spcBef>
              <a:spcAft>
                <a:spcPts val="0"/>
              </a:spcAft>
              <a:buNone/>
            </a:pPr>
            <a:r>
              <a:t/>
            </a:r>
            <a:endParaRPr sz="1500">
              <a:solidFill>
                <a:srgbClr val="292929"/>
              </a:solidFill>
            </a:endParaRPr>
          </a:p>
          <a:p>
            <a:pPr indent="-323850" lvl="0" marL="457200" marR="0" rtl="0" algn="l">
              <a:lnSpc>
                <a:spcPct val="100000"/>
              </a:lnSpc>
              <a:spcBef>
                <a:spcPts val="1100"/>
              </a:spcBef>
              <a:spcAft>
                <a:spcPts val="0"/>
              </a:spcAft>
              <a:buSzPts val="1500"/>
              <a:buChar char="●"/>
            </a:pPr>
            <a:r>
              <a:rPr lang="en" sz="1500"/>
              <a:t>The SpaceX API Data was divided into the following columns:</a:t>
            </a:r>
            <a:endParaRPr sz="1500"/>
          </a:p>
          <a:p>
            <a:pPr indent="0" lvl="0" marL="0" marR="0" rtl="0" algn="l">
              <a:lnSpc>
                <a:spcPct val="100000"/>
              </a:lnSpc>
              <a:spcBef>
                <a:spcPts val="1100"/>
              </a:spcBef>
              <a:spcAft>
                <a:spcPts val="0"/>
              </a:spcAft>
              <a:buNone/>
            </a:pPr>
            <a:r>
              <a:rPr lang="en" sz="1500"/>
              <a:t>FlightNumber, Date, BoosterVersion, PayloadMass, Orbit, LaunchSite, Outcome, Flights, GridFins, Reused, Legs, LandingPad, Block, ReusedCount, Serial, Longitude, Latitude</a:t>
            </a:r>
            <a:endParaRPr sz="1500"/>
          </a:p>
          <a:p>
            <a:pPr indent="-323850" lvl="0" marL="457200" marR="0" rtl="0" algn="l">
              <a:lnSpc>
                <a:spcPct val="100000"/>
              </a:lnSpc>
              <a:spcBef>
                <a:spcPts val="1100"/>
              </a:spcBef>
              <a:spcAft>
                <a:spcPts val="0"/>
              </a:spcAft>
              <a:buSzPts val="1500"/>
              <a:buChar char="●"/>
            </a:pPr>
            <a:r>
              <a:rPr lang="en" sz="1500"/>
              <a:t>The web-scraped Wikipedia data contains the following columns:</a:t>
            </a:r>
            <a:endParaRPr sz="1500"/>
          </a:p>
          <a:p>
            <a:pPr indent="0" lvl="0" marL="0" marR="0" rtl="0" algn="l">
              <a:lnSpc>
                <a:spcPct val="100000"/>
              </a:lnSpc>
              <a:spcBef>
                <a:spcPts val="1100"/>
              </a:spcBef>
              <a:spcAft>
                <a:spcPts val="0"/>
              </a:spcAft>
              <a:buNone/>
            </a:pPr>
            <a:r>
              <a:rPr lang="en" sz="1500"/>
              <a:t>Flight No., Launch Site, Payload, PayloadMass, Orbit, Customer, Launch Outcome, Version, Booster, Booster Landing, Date, Time</a:t>
            </a:r>
            <a:endParaRPr sz="1500"/>
          </a:p>
          <a:p>
            <a:pPr indent="0" lvl="0" marL="0" marR="0" rtl="0" algn="l">
              <a:lnSpc>
                <a:spcPct val="90000"/>
              </a:lnSpc>
              <a:spcBef>
                <a:spcPts val="800"/>
              </a:spcBef>
              <a:spcAft>
                <a:spcPts val="0"/>
              </a:spcAft>
              <a:buClr>
                <a:schemeClr val="dk1"/>
              </a:buClr>
              <a:buSzPts val="2100"/>
              <a:buFont typeface="Arial"/>
              <a:buNone/>
            </a:pPr>
            <a:r>
              <a:t/>
            </a:r>
            <a:endParaRPr b="0" i="0" sz="2100" u="none" cap="none" strike="noStrike">
              <a:solidFill>
                <a:schemeClr val="dk1"/>
              </a:solidFill>
              <a:latin typeface="Calibri"/>
              <a:ea typeface="Calibri"/>
              <a:cs typeface="Calibri"/>
              <a:sym typeface="Calibri"/>
            </a:endParaRPr>
          </a:p>
        </p:txBody>
      </p:sp>
      <p:sp>
        <p:nvSpPr>
          <p:cNvPr id="173" name="Google Shape;173;p33"/>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Data Collection</a:t>
            </a:r>
            <a:endParaRPr sz="3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7" name="Shape 177"/>
        <p:cNvGrpSpPr/>
        <p:nvPr/>
      </p:nvGrpSpPr>
      <p:grpSpPr>
        <a:xfrm>
          <a:off x="0" y="0"/>
          <a:ext cx="0" cy="0"/>
          <a:chOff x="0" y="0"/>
          <a:chExt cx="0" cy="0"/>
        </a:xfrm>
      </p:grpSpPr>
      <p:sp>
        <p:nvSpPr>
          <p:cNvPr id="178" name="Google Shape;178;p34"/>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179" name="Google Shape;179;p34"/>
          <p:cNvSpPr txBox="1"/>
          <p:nvPr>
            <p:ph idx="1" type="body"/>
          </p:nvPr>
        </p:nvSpPr>
        <p:spPr>
          <a:xfrm>
            <a:off x="249254" y="1278694"/>
            <a:ext cx="3480300" cy="3169500"/>
          </a:xfrm>
          <a:prstGeom prst="rect">
            <a:avLst/>
          </a:prstGeom>
          <a:noFill/>
          <a:ln>
            <a:noFill/>
          </a:ln>
        </p:spPr>
        <p:txBody>
          <a:bodyPr anchorCtr="0" anchor="t" bIns="34275" lIns="68575" spcFirstLastPara="1" rIns="68575" wrap="square" tIns="34275">
            <a:normAutofit/>
          </a:bodyPr>
          <a:lstStyle/>
          <a:p>
            <a:pPr indent="-171450" lvl="0" marL="177800" marR="0" rtl="0" algn="l">
              <a:lnSpc>
                <a:spcPct val="100000"/>
              </a:lnSpc>
              <a:spcBef>
                <a:spcPts val="0"/>
              </a:spcBef>
              <a:spcAft>
                <a:spcPts val="0"/>
              </a:spcAft>
              <a:buClr>
                <a:srgbClr val="292929"/>
              </a:buClr>
              <a:buSzPts val="1500"/>
              <a:buFont typeface="Arial"/>
              <a:buChar char="•"/>
            </a:pPr>
            <a:r>
              <a:rPr lang="en" sz="1500">
                <a:solidFill>
                  <a:srgbClr val="292929"/>
                </a:solidFill>
              </a:rPr>
              <a:t>The flowchart for SpaceX API Calls is as follows: </a:t>
            </a:r>
            <a:endParaRPr sz="1500"/>
          </a:p>
          <a:p>
            <a:pPr indent="-76200" lvl="0" marL="177800" marR="0" rtl="0" algn="l">
              <a:lnSpc>
                <a:spcPct val="100000"/>
              </a:lnSpc>
              <a:spcBef>
                <a:spcPts val="1100"/>
              </a:spcBef>
              <a:spcAft>
                <a:spcPts val="0"/>
              </a:spcAft>
              <a:buClr>
                <a:schemeClr val="dk1"/>
              </a:buClr>
              <a:buSzPts val="1700"/>
              <a:buFont typeface="Arial"/>
              <a:buNone/>
            </a:pPr>
            <a:r>
              <a:t/>
            </a:r>
            <a:endParaRPr b="0" i="0" sz="1500" u="none" cap="none" strike="noStrike">
              <a:solidFill>
                <a:srgbClr val="292929"/>
              </a:solidFill>
              <a:latin typeface="Arial"/>
              <a:ea typeface="Arial"/>
              <a:cs typeface="Arial"/>
              <a:sym typeface="Arial"/>
            </a:endParaRPr>
          </a:p>
          <a:p>
            <a:pPr indent="-171450" lvl="0" marL="177800" marR="0" rtl="0" algn="l">
              <a:lnSpc>
                <a:spcPct val="100000"/>
              </a:lnSpc>
              <a:spcBef>
                <a:spcPts val="1100"/>
              </a:spcBef>
              <a:spcAft>
                <a:spcPts val="0"/>
              </a:spcAft>
              <a:buClr>
                <a:srgbClr val="292929"/>
              </a:buClr>
              <a:buSzPts val="1500"/>
              <a:buFont typeface="Arial"/>
              <a:buChar char="•"/>
            </a:pPr>
            <a:r>
              <a:rPr lang="en" sz="1500">
                <a:solidFill>
                  <a:srgbClr val="292929"/>
                </a:solidFill>
              </a:rPr>
              <a:t>Github: https://github.com/Daredevil0712/Applied_Data_Science_Capstone/blob/main/jupyter-labs-spacex-data-collection-api.ipynb</a:t>
            </a:r>
            <a:endParaRPr sz="1500"/>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p:txBody>
      </p:sp>
      <p:sp>
        <p:nvSpPr>
          <p:cNvPr id="180" name="Google Shape;180;p34"/>
          <p:cNvSpPr txBox="1"/>
          <p:nvPr/>
        </p:nvSpPr>
        <p:spPr>
          <a:xfrm>
            <a:off x="577508" y="403988"/>
            <a:ext cx="7886700" cy="411787"/>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Data Collection – SpaceX API</a:t>
            </a:r>
            <a:endParaRPr sz="1100"/>
          </a:p>
        </p:txBody>
      </p:sp>
      <p:sp>
        <p:nvSpPr>
          <p:cNvPr id="181" name="Google Shape;181;p34"/>
          <p:cNvSpPr/>
          <p:nvPr/>
        </p:nvSpPr>
        <p:spPr>
          <a:xfrm>
            <a:off x="4093171" y="1449030"/>
            <a:ext cx="178200" cy="10425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nvGrpSpPr>
          <p:cNvPr id="182" name="Google Shape;182;p34"/>
          <p:cNvGrpSpPr/>
          <p:nvPr/>
        </p:nvGrpSpPr>
        <p:grpSpPr>
          <a:xfrm>
            <a:off x="3882858" y="1242148"/>
            <a:ext cx="1388700" cy="1205802"/>
            <a:chOff x="4782311" y="1478280"/>
            <a:chExt cx="1851600" cy="1607736"/>
          </a:xfrm>
        </p:grpSpPr>
        <p:sp>
          <p:nvSpPr>
            <p:cNvPr id="183" name="Google Shape;183;p34"/>
            <p:cNvSpPr/>
            <p:nvPr/>
          </p:nvSpPr>
          <p:spPr>
            <a:xfrm>
              <a:off x="5084063" y="1766316"/>
              <a:ext cx="158400" cy="13197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184" name="Google Shape;184;p34"/>
            <p:cNvSpPr/>
            <p:nvPr/>
          </p:nvSpPr>
          <p:spPr>
            <a:xfrm>
              <a:off x="4782311" y="1478280"/>
              <a:ext cx="1851600" cy="11430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185" name="Google Shape;185;p34"/>
            <p:cNvSpPr/>
            <p:nvPr/>
          </p:nvSpPr>
          <p:spPr>
            <a:xfrm>
              <a:off x="4888991" y="1719072"/>
              <a:ext cx="1677900" cy="6966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186" name="Google Shape;186;p34"/>
            <p:cNvSpPr/>
            <p:nvPr/>
          </p:nvSpPr>
          <p:spPr>
            <a:xfrm>
              <a:off x="4803647" y="1499616"/>
              <a:ext cx="1772400" cy="1063800"/>
            </a:xfrm>
            <a:prstGeom prst="rect">
              <a:avLst/>
            </a:prstGeom>
            <a:solidFill>
              <a:srgbClr val="4A86E8"/>
            </a:solidFill>
            <a:ln>
              <a:noFill/>
            </a:ln>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187" name="Google Shape;187;p34"/>
          <p:cNvSpPr txBox="1"/>
          <p:nvPr/>
        </p:nvSpPr>
        <p:spPr>
          <a:xfrm>
            <a:off x="4058249" y="1339383"/>
            <a:ext cx="995400" cy="381600"/>
          </a:xfrm>
          <a:prstGeom prst="rect">
            <a:avLst/>
          </a:prstGeom>
          <a:solidFill>
            <a:srgbClr val="4A86E8"/>
          </a:solidFill>
          <a:ln>
            <a:noFill/>
          </a:ln>
        </p:spPr>
        <p:txBody>
          <a:bodyPr anchorCtr="0" anchor="t" bIns="0" lIns="0" spcFirstLastPara="1" rIns="0" wrap="square" tIns="27125">
            <a:spAutoFit/>
          </a:bodyPr>
          <a:lstStyle/>
          <a:p>
            <a:pPr indent="-342900" lvl="0" marL="355600" marR="0" rtl="0" algn="l">
              <a:lnSpc>
                <a:spcPct val="109266"/>
              </a:lnSpc>
              <a:spcBef>
                <a:spcPts val="0"/>
              </a:spcBef>
              <a:spcAft>
                <a:spcPts val="0"/>
              </a:spcAft>
              <a:buNone/>
            </a:pPr>
            <a:r>
              <a:rPr lang="en" sz="1100">
                <a:solidFill>
                  <a:srgbClr val="FFFFFF"/>
                </a:solidFill>
              </a:rPr>
              <a:t>SpaceX API </a:t>
            </a:r>
            <a:endParaRPr sz="1100">
              <a:solidFill>
                <a:srgbClr val="FFFFFF"/>
              </a:solidFill>
            </a:endParaRPr>
          </a:p>
          <a:p>
            <a:pPr indent="-342900" lvl="0" marL="355600" marR="0" rtl="0" algn="l">
              <a:lnSpc>
                <a:spcPct val="109266"/>
              </a:lnSpc>
              <a:spcBef>
                <a:spcPts val="0"/>
              </a:spcBef>
              <a:spcAft>
                <a:spcPts val="0"/>
              </a:spcAft>
              <a:buNone/>
            </a:pPr>
            <a:r>
              <a:rPr lang="en" sz="1100">
                <a:solidFill>
                  <a:srgbClr val="FFFFFF"/>
                </a:solidFill>
              </a:rPr>
              <a:t>Request made</a:t>
            </a:r>
            <a:endParaRPr sz="1100">
              <a:solidFill>
                <a:srgbClr val="FFFFFF"/>
              </a:solidFill>
            </a:endParaRPr>
          </a:p>
        </p:txBody>
      </p:sp>
      <p:grpSp>
        <p:nvGrpSpPr>
          <p:cNvPr id="188" name="Google Shape;188;p34"/>
          <p:cNvGrpSpPr/>
          <p:nvPr/>
        </p:nvGrpSpPr>
        <p:grpSpPr>
          <a:xfrm>
            <a:off x="3882858" y="2238843"/>
            <a:ext cx="1388700" cy="1249200"/>
            <a:chOff x="4782311" y="2807207"/>
            <a:chExt cx="1851600" cy="1665600"/>
          </a:xfrm>
        </p:grpSpPr>
        <p:sp>
          <p:nvSpPr>
            <p:cNvPr id="189" name="Google Shape;189;p34"/>
            <p:cNvSpPr/>
            <p:nvPr/>
          </p:nvSpPr>
          <p:spPr>
            <a:xfrm>
              <a:off x="5062727" y="3073907"/>
              <a:ext cx="237600" cy="13989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190" name="Google Shape;190;p34"/>
            <p:cNvSpPr/>
            <p:nvPr/>
          </p:nvSpPr>
          <p:spPr>
            <a:xfrm>
              <a:off x="5084063" y="3095243"/>
              <a:ext cx="158400" cy="13197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191" name="Google Shape;191;p34"/>
            <p:cNvSpPr/>
            <p:nvPr/>
          </p:nvSpPr>
          <p:spPr>
            <a:xfrm>
              <a:off x="4782311" y="2807207"/>
              <a:ext cx="1851600" cy="11430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192" name="Google Shape;192;p34"/>
            <p:cNvSpPr/>
            <p:nvPr/>
          </p:nvSpPr>
          <p:spPr>
            <a:xfrm>
              <a:off x="4888991" y="2839211"/>
              <a:ext cx="1677900" cy="11157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193" name="Google Shape;193;p34"/>
            <p:cNvSpPr/>
            <p:nvPr/>
          </p:nvSpPr>
          <p:spPr>
            <a:xfrm>
              <a:off x="4803647" y="2828543"/>
              <a:ext cx="1772400" cy="10638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194" name="Google Shape;194;p34"/>
          <p:cNvSpPr txBox="1"/>
          <p:nvPr/>
        </p:nvSpPr>
        <p:spPr>
          <a:xfrm>
            <a:off x="4029450" y="2324050"/>
            <a:ext cx="1218600" cy="644400"/>
          </a:xfrm>
          <a:prstGeom prst="rect">
            <a:avLst/>
          </a:prstGeom>
          <a:solidFill>
            <a:srgbClr val="4A86E8"/>
          </a:solidFill>
          <a:ln>
            <a:noFill/>
          </a:ln>
        </p:spPr>
        <p:txBody>
          <a:bodyPr anchorCtr="0" anchor="t" bIns="0" lIns="0" spcFirstLastPara="1" rIns="0" wrap="square" tIns="23825">
            <a:spAutoFit/>
          </a:bodyPr>
          <a:lstStyle/>
          <a:p>
            <a:pPr indent="0" lvl="0" marL="0" marR="0" rtl="0" algn="l">
              <a:lnSpc>
                <a:spcPct val="91600"/>
              </a:lnSpc>
              <a:spcBef>
                <a:spcPts val="0"/>
              </a:spcBef>
              <a:spcAft>
                <a:spcPts val="0"/>
              </a:spcAft>
              <a:buNone/>
            </a:pPr>
            <a:r>
              <a:rPr lang="en" sz="1100">
                <a:solidFill>
                  <a:srgbClr val="FFFFFF"/>
                </a:solidFill>
              </a:rPr>
              <a:t>JSON+List obtained (features like Payload, Booster Version</a:t>
            </a:r>
            <a:endParaRPr sz="1100">
              <a:solidFill>
                <a:srgbClr val="000000"/>
              </a:solidFill>
              <a:latin typeface="Arial"/>
              <a:ea typeface="Arial"/>
              <a:cs typeface="Arial"/>
              <a:sym typeface="Arial"/>
            </a:endParaRPr>
          </a:p>
        </p:txBody>
      </p:sp>
      <p:grpSp>
        <p:nvGrpSpPr>
          <p:cNvPr id="195" name="Google Shape;195;p34"/>
          <p:cNvGrpSpPr/>
          <p:nvPr/>
        </p:nvGrpSpPr>
        <p:grpSpPr>
          <a:xfrm>
            <a:off x="3882858" y="3236682"/>
            <a:ext cx="2092752" cy="856125"/>
            <a:chOff x="4782311" y="4137659"/>
            <a:chExt cx="2790336" cy="1141500"/>
          </a:xfrm>
        </p:grpSpPr>
        <p:sp>
          <p:nvSpPr>
            <p:cNvPr id="196" name="Google Shape;196;p34"/>
            <p:cNvSpPr/>
            <p:nvPr/>
          </p:nvSpPr>
          <p:spPr>
            <a:xfrm>
              <a:off x="5146547" y="4319015"/>
              <a:ext cx="2426100" cy="2394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197" name="Google Shape;197;p34"/>
            <p:cNvSpPr/>
            <p:nvPr/>
          </p:nvSpPr>
          <p:spPr>
            <a:xfrm>
              <a:off x="5167883" y="4340351"/>
              <a:ext cx="2346900" cy="1599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198" name="Google Shape;198;p34"/>
            <p:cNvSpPr/>
            <p:nvPr/>
          </p:nvSpPr>
          <p:spPr>
            <a:xfrm>
              <a:off x="4782311" y="4137659"/>
              <a:ext cx="1851600" cy="11415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199" name="Google Shape;199;p34"/>
            <p:cNvSpPr/>
            <p:nvPr/>
          </p:nvSpPr>
          <p:spPr>
            <a:xfrm>
              <a:off x="4850891" y="4273295"/>
              <a:ext cx="1755600" cy="9054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00" name="Google Shape;200;p34"/>
            <p:cNvSpPr/>
            <p:nvPr/>
          </p:nvSpPr>
          <p:spPr>
            <a:xfrm>
              <a:off x="4803647" y="4158995"/>
              <a:ext cx="1772400" cy="10623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201" name="Google Shape;201;p34"/>
          <p:cNvSpPr txBox="1"/>
          <p:nvPr/>
        </p:nvSpPr>
        <p:spPr>
          <a:xfrm>
            <a:off x="3994350" y="3271148"/>
            <a:ext cx="954300" cy="787200"/>
          </a:xfrm>
          <a:prstGeom prst="rect">
            <a:avLst/>
          </a:prstGeom>
          <a:solidFill>
            <a:srgbClr val="4A86E8"/>
          </a:solidFill>
          <a:ln>
            <a:noFill/>
          </a:ln>
        </p:spPr>
        <p:txBody>
          <a:bodyPr anchorCtr="0" anchor="t" bIns="0" lIns="0" spcFirstLastPara="1" rIns="0" wrap="square" tIns="26675">
            <a:spAutoFit/>
          </a:bodyPr>
          <a:lstStyle/>
          <a:p>
            <a:pPr indent="0" lvl="0" marL="12700" marR="0" rtl="0" algn="ctr">
              <a:lnSpc>
                <a:spcPct val="89800"/>
              </a:lnSpc>
              <a:spcBef>
                <a:spcPts val="0"/>
              </a:spcBef>
              <a:spcAft>
                <a:spcPts val="0"/>
              </a:spcAft>
              <a:buNone/>
            </a:pPr>
            <a:r>
              <a:rPr lang="en" sz="1100">
                <a:solidFill>
                  <a:srgbClr val="FFFFFF"/>
                </a:solidFill>
              </a:rPr>
              <a:t>Data normalization </a:t>
            </a:r>
            <a:endParaRPr sz="1100">
              <a:solidFill>
                <a:srgbClr val="FFFFFF"/>
              </a:solidFill>
            </a:endParaRPr>
          </a:p>
          <a:p>
            <a:pPr indent="0" lvl="0" marL="12700" marR="0" rtl="0" algn="ctr">
              <a:lnSpc>
                <a:spcPct val="89800"/>
              </a:lnSpc>
              <a:spcBef>
                <a:spcPts val="0"/>
              </a:spcBef>
              <a:spcAft>
                <a:spcPts val="0"/>
              </a:spcAft>
              <a:buNone/>
            </a:pPr>
            <a:r>
              <a:rPr lang="en" sz="1100">
                <a:solidFill>
                  <a:srgbClr val="FFFFFF"/>
                </a:solidFill>
              </a:rPr>
              <a:t>for use in a Pandas Dataframe</a:t>
            </a:r>
            <a:endParaRPr sz="1100">
              <a:solidFill>
                <a:srgbClr val="000000"/>
              </a:solidFill>
              <a:latin typeface="Arial"/>
              <a:ea typeface="Arial"/>
              <a:cs typeface="Arial"/>
              <a:sym typeface="Arial"/>
            </a:endParaRPr>
          </a:p>
        </p:txBody>
      </p:sp>
      <p:grpSp>
        <p:nvGrpSpPr>
          <p:cNvPr id="202" name="Google Shape;202;p34"/>
          <p:cNvGrpSpPr/>
          <p:nvPr/>
        </p:nvGrpSpPr>
        <p:grpSpPr>
          <a:xfrm>
            <a:off x="5651080" y="2438868"/>
            <a:ext cx="1394496" cy="1653939"/>
            <a:chOff x="7139940" y="3073907"/>
            <a:chExt cx="1859328" cy="2205252"/>
          </a:xfrm>
        </p:grpSpPr>
        <p:sp>
          <p:nvSpPr>
            <p:cNvPr id="203" name="Google Shape;203;p34"/>
            <p:cNvSpPr/>
            <p:nvPr/>
          </p:nvSpPr>
          <p:spPr>
            <a:xfrm>
              <a:off x="7418832" y="3073907"/>
              <a:ext cx="239400" cy="13989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04" name="Google Shape;204;p34"/>
            <p:cNvSpPr/>
            <p:nvPr/>
          </p:nvSpPr>
          <p:spPr>
            <a:xfrm>
              <a:off x="7440168" y="3095243"/>
              <a:ext cx="159900" cy="13197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05" name="Google Shape;205;p34"/>
            <p:cNvSpPr/>
            <p:nvPr/>
          </p:nvSpPr>
          <p:spPr>
            <a:xfrm>
              <a:off x="7139940" y="4137659"/>
              <a:ext cx="1851600" cy="11415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06" name="Google Shape;206;p34"/>
            <p:cNvSpPr/>
            <p:nvPr/>
          </p:nvSpPr>
          <p:spPr>
            <a:xfrm>
              <a:off x="7173468" y="4378451"/>
              <a:ext cx="1825800" cy="6948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07" name="Google Shape;207;p34"/>
            <p:cNvSpPr/>
            <p:nvPr/>
          </p:nvSpPr>
          <p:spPr>
            <a:xfrm>
              <a:off x="7161276" y="4158995"/>
              <a:ext cx="1772400" cy="10623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208" name="Google Shape;208;p34"/>
          <p:cNvSpPr txBox="1"/>
          <p:nvPr/>
        </p:nvSpPr>
        <p:spPr>
          <a:xfrm>
            <a:off x="5826901" y="3341000"/>
            <a:ext cx="995400" cy="566700"/>
          </a:xfrm>
          <a:prstGeom prst="rect">
            <a:avLst/>
          </a:prstGeom>
          <a:solidFill>
            <a:srgbClr val="4A86E8"/>
          </a:solidFill>
          <a:ln>
            <a:noFill/>
          </a:ln>
        </p:spPr>
        <p:txBody>
          <a:bodyPr anchorCtr="0" anchor="t" bIns="0" lIns="0" spcFirstLastPara="1" rIns="0" wrap="square" tIns="27125">
            <a:spAutoFit/>
          </a:bodyPr>
          <a:lstStyle/>
          <a:p>
            <a:pPr indent="-419100" lvl="0" marL="431800" marR="0" rtl="0" algn="l">
              <a:lnSpc>
                <a:spcPct val="109266"/>
              </a:lnSpc>
              <a:spcBef>
                <a:spcPts val="0"/>
              </a:spcBef>
              <a:spcAft>
                <a:spcPts val="0"/>
              </a:spcAft>
              <a:buNone/>
            </a:pPr>
            <a:r>
              <a:rPr lang="en" sz="1100">
                <a:solidFill>
                  <a:srgbClr val="FFFFFF"/>
                </a:solidFill>
              </a:rPr>
              <a:t>Data converted  </a:t>
            </a:r>
            <a:endParaRPr sz="1100">
              <a:solidFill>
                <a:srgbClr val="FFFFFF"/>
              </a:solidFill>
            </a:endParaRPr>
          </a:p>
          <a:p>
            <a:pPr indent="-419100" lvl="0" marL="431800" marR="0" rtl="0" algn="l">
              <a:lnSpc>
                <a:spcPct val="109266"/>
              </a:lnSpc>
              <a:spcBef>
                <a:spcPts val="0"/>
              </a:spcBef>
              <a:spcAft>
                <a:spcPts val="0"/>
              </a:spcAft>
              <a:buNone/>
            </a:pPr>
            <a:r>
              <a:rPr lang="en" sz="1100">
                <a:solidFill>
                  <a:srgbClr val="FFFFFF"/>
                </a:solidFill>
              </a:rPr>
              <a:t>Into dictionary </a:t>
            </a:r>
            <a:endParaRPr sz="1100">
              <a:solidFill>
                <a:srgbClr val="FFFFFF"/>
              </a:solidFill>
            </a:endParaRPr>
          </a:p>
          <a:p>
            <a:pPr indent="-419100" lvl="0" marL="431800" marR="0" rtl="0" algn="l">
              <a:lnSpc>
                <a:spcPct val="109266"/>
              </a:lnSpc>
              <a:spcBef>
                <a:spcPts val="0"/>
              </a:spcBef>
              <a:spcAft>
                <a:spcPts val="0"/>
              </a:spcAft>
              <a:buNone/>
            </a:pPr>
            <a:r>
              <a:rPr lang="en" sz="1100">
                <a:solidFill>
                  <a:srgbClr val="FFFFFF"/>
                </a:solidFill>
              </a:rPr>
              <a:t>format</a:t>
            </a:r>
            <a:endParaRPr sz="1100">
              <a:solidFill>
                <a:srgbClr val="FFFFFF"/>
              </a:solidFill>
            </a:endParaRPr>
          </a:p>
        </p:txBody>
      </p:sp>
      <p:grpSp>
        <p:nvGrpSpPr>
          <p:cNvPr id="209" name="Google Shape;209;p34"/>
          <p:cNvGrpSpPr/>
          <p:nvPr/>
        </p:nvGrpSpPr>
        <p:grpSpPr>
          <a:xfrm>
            <a:off x="5651125" y="1442222"/>
            <a:ext cx="1468628" cy="1653921"/>
            <a:chOff x="7139940" y="1744979"/>
            <a:chExt cx="1868484" cy="2205228"/>
          </a:xfrm>
        </p:grpSpPr>
        <p:sp>
          <p:nvSpPr>
            <p:cNvPr id="210" name="Google Shape;210;p34"/>
            <p:cNvSpPr/>
            <p:nvPr/>
          </p:nvSpPr>
          <p:spPr>
            <a:xfrm>
              <a:off x="7418832" y="1744979"/>
              <a:ext cx="239400" cy="13989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11" name="Google Shape;211;p34"/>
            <p:cNvSpPr/>
            <p:nvPr/>
          </p:nvSpPr>
          <p:spPr>
            <a:xfrm>
              <a:off x="7440168" y="1766315"/>
              <a:ext cx="159900" cy="13197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12" name="Google Shape;212;p34"/>
            <p:cNvSpPr/>
            <p:nvPr/>
          </p:nvSpPr>
          <p:spPr>
            <a:xfrm>
              <a:off x="7139940" y="2807207"/>
              <a:ext cx="1851600" cy="11430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13" name="Google Shape;213;p34"/>
            <p:cNvSpPr/>
            <p:nvPr/>
          </p:nvSpPr>
          <p:spPr>
            <a:xfrm>
              <a:off x="7164324" y="3047999"/>
              <a:ext cx="1844100" cy="6966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14" name="Google Shape;214;p34"/>
            <p:cNvSpPr/>
            <p:nvPr/>
          </p:nvSpPr>
          <p:spPr>
            <a:xfrm>
              <a:off x="7161276" y="2828543"/>
              <a:ext cx="1772400" cy="10638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215" name="Google Shape;215;p34"/>
          <p:cNvSpPr txBox="1"/>
          <p:nvPr/>
        </p:nvSpPr>
        <p:spPr>
          <a:xfrm>
            <a:off x="5809500" y="2292138"/>
            <a:ext cx="1030200" cy="751800"/>
          </a:xfrm>
          <a:prstGeom prst="rect">
            <a:avLst/>
          </a:prstGeom>
          <a:solidFill>
            <a:srgbClr val="4A86E8"/>
          </a:solidFill>
          <a:ln>
            <a:noFill/>
          </a:ln>
        </p:spPr>
        <p:txBody>
          <a:bodyPr anchorCtr="0" anchor="t" bIns="0" lIns="0" spcFirstLastPara="1" rIns="0" wrap="square" tIns="27125">
            <a:spAutoFit/>
          </a:bodyPr>
          <a:lstStyle/>
          <a:p>
            <a:pPr indent="-241300" lvl="0" marL="254000" marR="0" rtl="0" algn="l">
              <a:lnSpc>
                <a:spcPct val="109266"/>
              </a:lnSpc>
              <a:spcBef>
                <a:spcPts val="0"/>
              </a:spcBef>
              <a:spcAft>
                <a:spcPts val="0"/>
              </a:spcAft>
              <a:buNone/>
            </a:pPr>
            <a:r>
              <a:rPr lang="en" sz="1100">
                <a:solidFill>
                  <a:srgbClr val="FFFFFF"/>
                </a:solidFill>
              </a:rPr>
              <a:t>Dictionary</a:t>
            </a:r>
            <a:endParaRPr sz="1100">
              <a:solidFill>
                <a:srgbClr val="FFFFFF"/>
              </a:solidFill>
            </a:endParaRPr>
          </a:p>
          <a:p>
            <a:pPr indent="-241300" lvl="0" marL="254000" marR="0" rtl="0" algn="l">
              <a:lnSpc>
                <a:spcPct val="109266"/>
              </a:lnSpc>
              <a:spcBef>
                <a:spcPts val="0"/>
              </a:spcBef>
              <a:spcAft>
                <a:spcPts val="0"/>
              </a:spcAft>
              <a:buNone/>
            </a:pPr>
            <a:r>
              <a:rPr lang="en" sz="1100">
                <a:solidFill>
                  <a:srgbClr val="FFFFFF"/>
                </a:solidFill>
              </a:rPr>
              <a:t>Converted into a </a:t>
            </a:r>
            <a:endParaRPr sz="1100">
              <a:solidFill>
                <a:srgbClr val="FFFFFF"/>
              </a:solidFill>
            </a:endParaRPr>
          </a:p>
          <a:p>
            <a:pPr indent="-241300" lvl="0" marL="254000" marR="0" rtl="0" algn="l">
              <a:lnSpc>
                <a:spcPct val="109266"/>
              </a:lnSpc>
              <a:spcBef>
                <a:spcPts val="0"/>
              </a:spcBef>
              <a:spcAft>
                <a:spcPts val="0"/>
              </a:spcAft>
              <a:buNone/>
            </a:pPr>
            <a:r>
              <a:rPr lang="en" sz="1100">
                <a:solidFill>
                  <a:srgbClr val="FFFFFF"/>
                </a:solidFill>
              </a:rPr>
              <a:t>dataframe</a:t>
            </a:r>
            <a:endParaRPr sz="1100">
              <a:solidFill>
                <a:srgbClr val="FFFFFF"/>
              </a:solidFill>
            </a:endParaRPr>
          </a:p>
        </p:txBody>
      </p:sp>
      <p:grpSp>
        <p:nvGrpSpPr>
          <p:cNvPr id="216" name="Google Shape;216;p34"/>
          <p:cNvGrpSpPr/>
          <p:nvPr/>
        </p:nvGrpSpPr>
        <p:grpSpPr>
          <a:xfrm>
            <a:off x="5651080" y="1242147"/>
            <a:ext cx="2092752" cy="857250"/>
            <a:chOff x="7139940" y="1478280"/>
            <a:chExt cx="2790336" cy="1143000"/>
          </a:xfrm>
        </p:grpSpPr>
        <p:sp>
          <p:nvSpPr>
            <p:cNvPr id="217" name="Google Shape;217;p34"/>
            <p:cNvSpPr/>
            <p:nvPr/>
          </p:nvSpPr>
          <p:spPr>
            <a:xfrm>
              <a:off x="7504176" y="1661160"/>
              <a:ext cx="2426100" cy="2376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18" name="Google Shape;218;p34"/>
            <p:cNvSpPr/>
            <p:nvPr/>
          </p:nvSpPr>
          <p:spPr>
            <a:xfrm>
              <a:off x="7525512" y="1682496"/>
              <a:ext cx="2346900" cy="1584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19" name="Google Shape;219;p34"/>
            <p:cNvSpPr/>
            <p:nvPr/>
          </p:nvSpPr>
          <p:spPr>
            <a:xfrm>
              <a:off x="7139940" y="1478280"/>
              <a:ext cx="1851600" cy="11430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20" name="Google Shape;220;p34"/>
            <p:cNvSpPr/>
            <p:nvPr/>
          </p:nvSpPr>
          <p:spPr>
            <a:xfrm>
              <a:off x="7226808" y="1615440"/>
              <a:ext cx="1717500" cy="9036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21" name="Google Shape;221;p34"/>
            <p:cNvSpPr/>
            <p:nvPr/>
          </p:nvSpPr>
          <p:spPr>
            <a:xfrm>
              <a:off x="7161276" y="1499616"/>
              <a:ext cx="1772400" cy="10638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222" name="Google Shape;222;p34"/>
          <p:cNvSpPr txBox="1"/>
          <p:nvPr/>
        </p:nvSpPr>
        <p:spPr>
          <a:xfrm>
            <a:off x="5774896" y="1300716"/>
            <a:ext cx="1030200" cy="755100"/>
          </a:xfrm>
          <a:prstGeom prst="rect">
            <a:avLst/>
          </a:prstGeom>
          <a:solidFill>
            <a:srgbClr val="4A86E8"/>
          </a:solidFill>
          <a:ln>
            <a:noFill/>
          </a:ln>
        </p:spPr>
        <p:txBody>
          <a:bodyPr anchorCtr="0" anchor="t" bIns="0" lIns="0" spcFirstLastPara="1" rIns="0" wrap="square" tIns="26675">
            <a:spAutoFit/>
          </a:bodyPr>
          <a:lstStyle/>
          <a:p>
            <a:pPr indent="0" lvl="0" marL="12700" rtl="0" algn="ctr">
              <a:lnSpc>
                <a:spcPct val="110000"/>
              </a:lnSpc>
              <a:spcBef>
                <a:spcPts val="0"/>
              </a:spcBef>
              <a:spcAft>
                <a:spcPts val="0"/>
              </a:spcAft>
              <a:buNone/>
            </a:pPr>
            <a:r>
              <a:rPr lang="en" sz="1100">
                <a:solidFill>
                  <a:srgbClr val="FFFFFF"/>
                </a:solidFill>
              </a:rPr>
              <a:t>Data filtering to</a:t>
            </a:r>
            <a:endParaRPr sz="1100">
              <a:solidFill>
                <a:srgbClr val="FFFFFF"/>
              </a:solidFill>
            </a:endParaRPr>
          </a:p>
          <a:p>
            <a:pPr indent="0" lvl="0" marL="12700" rtl="0" algn="ctr">
              <a:lnSpc>
                <a:spcPct val="110000"/>
              </a:lnSpc>
              <a:spcBef>
                <a:spcPts val="0"/>
              </a:spcBef>
              <a:spcAft>
                <a:spcPts val="0"/>
              </a:spcAft>
              <a:buNone/>
            </a:pPr>
            <a:r>
              <a:rPr lang="en" sz="1100">
                <a:solidFill>
                  <a:srgbClr val="FFFFFF"/>
                </a:solidFill>
              </a:rPr>
              <a:t>Include only</a:t>
            </a:r>
            <a:endParaRPr sz="1100">
              <a:solidFill>
                <a:srgbClr val="FFFFFF"/>
              </a:solidFill>
            </a:endParaRPr>
          </a:p>
          <a:p>
            <a:pPr indent="0" lvl="0" marL="12700" rtl="0" algn="ctr">
              <a:lnSpc>
                <a:spcPct val="110000"/>
              </a:lnSpc>
              <a:spcBef>
                <a:spcPts val="0"/>
              </a:spcBef>
              <a:spcAft>
                <a:spcPts val="0"/>
              </a:spcAft>
              <a:buNone/>
            </a:pPr>
            <a:r>
              <a:rPr lang="en" sz="1100">
                <a:solidFill>
                  <a:srgbClr val="FFFFFF"/>
                </a:solidFill>
              </a:rPr>
              <a:t>Falcon 9 </a:t>
            </a:r>
            <a:endParaRPr sz="1100">
              <a:solidFill>
                <a:srgbClr val="FFFFFF"/>
              </a:solidFill>
            </a:endParaRPr>
          </a:p>
          <a:p>
            <a:pPr indent="0" lvl="0" marL="12700" rtl="0" algn="ctr">
              <a:lnSpc>
                <a:spcPct val="110000"/>
              </a:lnSpc>
              <a:spcBef>
                <a:spcPts val="0"/>
              </a:spcBef>
              <a:spcAft>
                <a:spcPts val="0"/>
              </a:spcAft>
              <a:buNone/>
            </a:pPr>
            <a:r>
              <a:rPr lang="en" sz="1100">
                <a:solidFill>
                  <a:srgbClr val="FFFFFF"/>
                </a:solidFill>
              </a:rPr>
              <a:t>launches</a:t>
            </a:r>
            <a:endParaRPr sz="1100">
              <a:solidFill>
                <a:srgbClr val="FFFFFF"/>
              </a:solidFill>
            </a:endParaRPr>
          </a:p>
        </p:txBody>
      </p:sp>
      <p:grpSp>
        <p:nvGrpSpPr>
          <p:cNvPr id="223" name="Google Shape;223;p34"/>
          <p:cNvGrpSpPr/>
          <p:nvPr/>
        </p:nvGrpSpPr>
        <p:grpSpPr>
          <a:xfrm>
            <a:off x="7418089" y="1242150"/>
            <a:ext cx="1427298" cy="857250"/>
            <a:chOff x="9496043" y="1478280"/>
            <a:chExt cx="1894224" cy="1143000"/>
          </a:xfrm>
        </p:grpSpPr>
        <p:sp>
          <p:nvSpPr>
            <p:cNvPr id="224" name="Google Shape;224;p34"/>
            <p:cNvSpPr/>
            <p:nvPr/>
          </p:nvSpPr>
          <p:spPr>
            <a:xfrm>
              <a:off x="9496043" y="1478280"/>
              <a:ext cx="1851600" cy="11430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25" name="Google Shape;225;p34"/>
            <p:cNvSpPr/>
            <p:nvPr/>
          </p:nvSpPr>
          <p:spPr>
            <a:xfrm>
              <a:off x="9497567" y="1615440"/>
              <a:ext cx="1892700" cy="9036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26" name="Google Shape;226;p34"/>
            <p:cNvSpPr/>
            <p:nvPr/>
          </p:nvSpPr>
          <p:spPr>
            <a:xfrm>
              <a:off x="9517379" y="1499616"/>
              <a:ext cx="1772400" cy="1063800"/>
            </a:xfrm>
            <a:prstGeom prst="rect">
              <a:avLst/>
            </a:prstGeom>
            <a:solidFill>
              <a:srgbClr val="4A86E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227" name="Google Shape;227;p34"/>
          <p:cNvSpPr txBox="1"/>
          <p:nvPr/>
        </p:nvSpPr>
        <p:spPr>
          <a:xfrm>
            <a:off x="7499326" y="1280625"/>
            <a:ext cx="1067100" cy="795300"/>
          </a:xfrm>
          <a:prstGeom prst="rect">
            <a:avLst/>
          </a:prstGeom>
          <a:solidFill>
            <a:srgbClr val="4A86E8"/>
          </a:solidFill>
          <a:ln>
            <a:noFill/>
          </a:ln>
        </p:spPr>
        <p:txBody>
          <a:bodyPr anchorCtr="0" anchor="t" bIns="0" lIns="0" spcFirstLastPara="1" rIns="0" wrap="square" tIns="24750">
            <a:spAutoFit/>
          </a:bodyPr>
          <a:lstStyle/>
          <a:p>
            <a:pPr indent="0" lvl="0" marL="12700" marR="0" rtl="0" algn="ctr">
              <a:lnSpc>
                <a:spcPct val="91000"/>
              </a:lnSpc>
              <a:spcBef>
                <a:spcPts val="0"/>
              </a:spcBef>
              <a:spcAft>
                <a:spcPts val="0"/>
              </a:spcAft>
              <a:buNone/>
            </a:pPr>
            <a:r>
              <a:rPr lang="en" sz="1100">
                <a:solidFill>
                  <a:srgbClr val="FFFFFF"/>
                </a:solidFill>
              </a:rPr>
              <a:t>Mean values used</a:t>
            </a:r>
            <a:endParaRPr sz="1100">
              <a:solidFill>
                <a:srgbClr val="FFFFFF"/>
              </a:solidFill>
            </a:endParaRPr>
          </a:p>
          <a:p>
            <a:pPr indent="0" lvl="0" marL="12700" marR="0" rtl="0" algn="ctr">
              <a:lnSpc>
                <a:spcPct val="91000"/>
              </a:lnSpc>
              <a:spcBef>
                <a:spcPts val="0"/>
              </a:spcBef>
              <a:spcAft>
                <a:spcPts val="0"/>
              </a:spcAft>
              <a:buNone/>
            </a:pPr>
            <a:r>
              <a:rPr lang="en" sz="1100">
                <a:solidFill>
                  <a:srgbClr val="FFFFFF"/>
                </a:solidFill>
              </a:rPr>
              <a:t>To replace the </a:t>
            </a:r>
            <a:endParaRPr sz="1100">
              <a:solidFill>
                <a:srgbClr val="FFFFFF"/>
              </a:solidFill>
            </a:endParaRPr>
          </a:p>
          <a:p>
            <a:pPr indent="0" lvl="0" marL="12700" marR="0" rtl="0" algn="ctr">
              <a:lnSpc>
                <a:spcPct val="91000"/>
              </a:lnSpc>
              <a:spcBef>
                <a:spcPts val="0"/>
              </a:spcBef>
              <a:spcAft>
                <a:spcPts val="0"/>
              </a:spcAft>
              <a:buNone/>
            </a:pPr>
            <a:r>
              <a:rPr lang="en" sz="1100">
                <a:solidFill>
                  <a:srgbClr val="FFFFFF"/>
                </a:solidFill>
              </a:rPr>
              <a:t>Missing values </a:t>
            </a:r>
            <a:endParaRPr sz="1100">
              <a:solidFill>
                <a:srgbClr val="FFFFFF"/>
              </a:solidFill>
            </a:endParaRPr>
          </a:p>
          <a:p>
            <a:pPr indent="0" lvl="0" marL="12700" marR="0" rtl="0" algn="ctr">
              <a:lnSpc>
                <a:spcPct val="91000"/>
              </a:lnSpc>
              <a:spcBef>
                <a:spcPts val="0"/>
              </a:spcBef>
              <a:spcAft>
                <a:spcPts val="0"/>
              </a:spcAft>
              <a:buNone/>
            </a:pPr>
            <a:r>
              <a:rPr lang="en" sz="1100">
                <a:solidFill>
                  <a:srgbClr val="FFFFFF"/>
                </a:solidFill>
              </a:rPr>
              <a:t>In Payload data</a:t>
            </a:r>
            <a:endParaRPr sz="11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1" name="Shape 231"/>
        <p:cNvGrpSpPr/>
        <p:nvPr/>
      </p:nvGrpSpPr>
      <p:grpSpPr>
        <a:xfrm>
          <a:off x="0" y="0"/>
          <a:ext cx="0" cy="0"/>
          <a:chOff x="0" y="0"/>
          <a:chExt cx="0" cy="0"/>
        </a:xfrm>
      </p:grpSpPr>
      <p:sp>
        <p:nvSpPr>
          <p:cNvPr id="232" name="Google Shape;232;p35"/>
          <p:cNvSpPr txBox="1"/>
          <p:nvPr>
            <p:ph idx="12" type="sldNum"/>
          </p:nvPr>
        </p:nvSpPr>
        <p:spPr>
          <a:xfrm>
            <a:off x="6536079" y="4519180"/>
            <a:ext cx="2057400" cy="301229"/>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233" name="Google Shape;233;p35"/>
          <p:cNvSpPr txBox="1"/>
          <p:nvPr>
            <p:ph idx="1" type="body"/>
          </p:nvPr>
        </p:nvSpPr>
        <p:spPr>
          <a:xfrm>
            <a:off x="624533" y="1432541"/>
            <a:ext cx="2949300" cy="2858700"/>
          </a:xfrm>
          <a:prstGeom prst="rect">
            <a:avLst/>
          </a:prstGeom>
          <a:noFill/>
          <a:ln>
            <a:noFill/>
          </a:ln>
        </p:spPr>
        <p:txBody>
          <a:bodyPr anchorCtr="0" anchor="t" bIns="34275" lIns="68575" spcFirstLastPara="1" rIns="68575" wrap="square" tIns="34275">
            <a:noAutofit/>
          </a:bodyPr>
          <a:lstStyle/>
          <a:p>
            <a:pPr indent="-323850" lvl="0" marL="457200" marR="0" rtl="0" algn="l">
              <a:lnSpc>
                <a:spcPct val="100000"/>
              </a:lnSpc>
              <a:spcBef>
                <a:spcPts val="1100"/>
              </a:spcBef>
              <a:spcAft>
                <a:spcPts val="0"/>
              </a:spcAft>
              <a:buClr>
                <a:srgbClr val="292929"/>
              </a:buClr>
              <a:buSzPts val="1500"/>
              <a:buFont typeface="Arial"/>
              <a:buChar char="•"/>
            </a:pPr>
            <a:r>
              <a:rPr lang="en" sz="1500">
                <a:solidFill>
                  <a:srgbClr val="292929"/>
                </a:solidFill>
              </a:rPr>
              <a:t>The web-scraping is performed using HTML requests and the BeautifulSoup library</a:t>
            </a:r>
            <a:endParaRPr sz="1500">
              <a:solidFill>
                <a:srgbClr val="292929"/>
              </a:solidFill>
            </a:endParaRPr>
          </a:p>
          <a:p>
            <a:pPr indent="0" lvl="0" marL="457200" marR="0" rtl="0" algn="l">
              <a:lnSpc>
                <a:spcPct val="100000"/>
              </a:lnSpc>
              <a:spcBef>
                <a:spcPts val="1100"/>
              </a:spcBef>
              <a:spcAft>
                <a:spcPts val="0"/>
              </a:spcAft>
              <a:buNone/>
            </a:pPr>
            <a:r>
              <a:t/>
            </a:r>
            <a:endParaRPr sz="1500">
              <a:solidFill>
                <a:srgbClr val="292929"/>
              </a:solidFill>
            </a:endParaRPr>
          </a:p>
          <a:p>
            <a:pPr indent="-336550" lvl="0" marL="457200" marR="0" rtl="0" algn="l">
              <a:lnSpc>
                <a:spcPct val="100000"/>
              </a:lnSpc>
              <a:spcBef>
                <a:spcPts val="1100"/>
              </a:spcBef>
              <a:spcAft>
                <a:spcPts val="0"/>
              </a:spcAft>
              <a:buClr>
                <a:srgbClr val="292929"/>
              </a:buClr>
              <a:buSzPts val="1700"/>
              <a:buFont typeface="Arial"/>
              <a:buChar char="•"/>
            </a:pPr>
            <a:r>
              <a:rPr lang="en" sz="1500">
                <a:solidFill>
                  <a:srgbClr val="292929"/>
                </a:solidFill>
              </a:rPr>
              <a:t>Github: https://github.com/Daredevil0712/Applied_Data_Science_Capstone/blob/main/jupyter-labs-webscraping.ipynb</a:t>
            </a:r>
            <a:endParaRPr sz="900"/>
          </a:p>
        </p:txBody>
      </p:sp>
      <p:sp>
        <p:nvSpPr>
          <p:cNvPr id="234" name="Google Shape;234;p35"/>
          <p:cNvSpPr txBox="1"/>
          <p:nvPr/>
        </p:nvSpPr>
        <p:spPr>
          <a:xfrm>
            <a:off x="577508" y="403988"/>
            <a:ext cx="7886700" cy="411900"/>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05493"/>
              </a:buClr>
              <a:buSzPct val="100000"/>
              <a:buFont typeface="IBM Plex Mono SemiBold"/>
              <a:buNone/>
            </a:pPr>
            <a:r>
              <a:t/>
            </a:r>
            <a:endParaRPr sz="3000">
              <a:solidFill>
                <a:srgbClr val="1C7DDB"/>
              </a:solidFill>
              <a:latin typeface="Arial"/>
              <a:ea typeface="Arial"/>
              <a:cs typeface="Arial"/>
              <a:sym typeface="Arial"/>
            </a:endParaRPr>
          </a:p>
        </p:txBody>
      </p:sp>
      <p:sp>
        <p:nvSpPr>
          <p:cNvPr id="235" name="Google Shape;235;p35"/>
          <p:cNvSpPr txBox="1"/>
          <p:nvPr/>
        </p:nvSpPr>
        <p:spPr>
          <a:xfrm>
            <a:off x="691808" y="518288"/>
            <a:ext cx="7886700" cy="411900"/>
          </a:xfrm>
          <a:prstGeom prst="rect">
            <a:avLst/>
          </a:prstGeom>
          <a:noFill/>
          <a:ln>
            <a:noFill/>
          </a:ln>
        </p:spPr>
        <p:txBody>
          <a:bodyPr anchorCtr="0" anchor="ctr" bIns="34275" lIns="68575" spcFirstLastPara="1" rIns="68575" wrap="square" tIns="34275">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 sz="3000">
                <a:solidFill>
                  <a:srgbClr val="0B49CB"/>
                </a:solidFill>
                <a:latin typeface="Arial"/>
                <a:ea typeface="Arial"/>
                <a:cs typeface="Arial"/>
                <a:sym typeface="Arial"/>
              </a:rPr>
              <a:t>Data Collection - Scraping</a:t>
            </a:r>
            <a:endParaRPr sz="3000">
              <a:solidFill>
                <a:srgbClr val="0B49CB"/>
              </a:solidFill>
              <a:latin typeface="IBM Plex Mono SemiBold"/>
              <a:ea typeface="IBM Plex Mono SemiBold"/>
              <a:cs typeface="IBM Plex Mono SemiBold"/>
              <a:sym typeface="IBM Plex Mono SemiBold"/>
            </a:endParaRPr>
          </a:p>
        </p:txBody>
      </p:sp>
      <p:grpSp>
        <p:nvGrpSpPr>
          <p:cNvPr id="236" name="Google Shape;236;p35"/>
          <p:cNvGrpSpPr/>
          <p:nvPr/>
        </p:nvGrpSpPr>
        <p:grpSpPr>
          <a:xfrm>
            <a:off x="4098346" y="1168960"/>
            <a:ext cx="1769545" cy="1564101"/>
            <a:chOff x="5111496" y="713231"/>
            <a:chExt cx="2621160" cy="2317873"/>
          </a:xfrm>
        </p:grpSpPr>
        <p:sp>
          <p:nvSpPr>
            <p:cNvPr id="237" name="Google Shape;237;p35"/>
            <p:cNvSpPr/>
            <p:nvPr/>
          </p:nvSpPr>
          <p:spPr>
            <a:xfrm>
              <a:off x="5506212" y="1098804"/>
              <a:ext cx="304800" cy="19323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38" name="Google Shape;238;p35"/>
            <p:cNvSpPr/>
            <p:nvPr/>
          </p:nvSpPr>
          <p:spPr>
            <a:xfrm>
              <a:off x="5527548" y="1110995"/>
              <a:ext cx="225600" cy="18624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39" name="Google Shape;239;p35"/>
            <p:cNvSpPr/>
            <p:nvPr/>
          </p:nvSpPr>
          <p:spPr>
            <a:xfrm>
              <a:off x="5111496" y="713231"/>
              <a:ext cx="2580000" cy="15804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40" name="Google Shape;240;p35"/>
            <p:cNvSpPr/>
            <p:nvPr/>
          </p:nvSpPr>
          <p:spPr>
            <a:xfrm>
              <a:off x="5134356" y="1037843"/>
              <a:ext cx="2598300" cy="9816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41" name="Google Shape;241;p35"/>
            <p:cNvSpPr/>
            <p:nvPr/>
          </p:nvSpPr>
          <p:spPr>
            <a:xfrm>
              <a:off x="5132832" y="734567"/>
              <a:ext cx="2500800" cy="15012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242" name="Google Shape;242;p35"/>
          <p:cNvSpPr txBox="1"/>
          <p:nvPr/>
        </p:nvSpPr>
        <p:spPr>
          <a:xfrm>
            <a:off x="4250900" y="1287900"/>
            <a:ext cx="1282200" cy="768900"/>
          </a:xfrm>
          <a:prstGeom prst="rect">
            <a:avLst/>
          </a:prstGeom>
          <a:solidFill>
            <a:srgbClr val="1C7DDB"/>
          </a:solidFill>
          <a:ln>
            <a:noFill/>
          </a:ln>
        </p:spPr>
        <p:txBody>
          <a:bodyPr anchorCtr="0" anchor="t" bIns="0" lIns="0" spcFirstLastPara="1" rIns="0" wrap="square" tIns="9050">
            <a:spAutoFit/>
          </a:bodyPr>
          <a:lstStyle/>
          <a:p>
            <a:pPr indent="0" lvl="0" marL="12700" marR="0" rtl="0" algn="ctr">
              <a:lnSpc>
                <a:spcPct val="114545"/>
              </a:lnSpc>
              <a:spcBef>
                <a:spcPts val="0"/>
              </a:spcBef>
              <a:spcAft>
                <a:spcPts val="0"/>
              </a:spcAft>
              <a:buNone/>
            </a:pPr>
            <a:r>
              <a:rPr lang="en" sz="1500">
                <a:solidFill>
                  <a:srgbClr val="FFFFFF"/>
                </a:solidFill>
              </a:rPr>
              <a:t>HTML Request to get Wikipedia data</a:t>
            </a:r>
            <a:endParaRPr sz="1500">
              <a:solidFill>
                <a:srgbClr val="000000"/>
              </a:solidFill>
              <a:latin typeface="Arial"/>
              <a:ea typeface="Arial"/>
              <a:cs typeface="Arial"/>
              <a:sym typeface="Arial"/>
            </a:endParaRPr>
          </a:p>
        </p:txBody>
      </p:sp>
      <p:grpSp>
        <p:nvGrpSpPr>
          <p:cNvPr id="243" name="Google Shape;243;p35"/>
          <p:cNvGrpSpPr/>
          <p:nvPr/>
        </p:nvGrpSpPr>
        <p:grpSpPr>
          <a:xfrm>
            <a:off x="4098546" y="2401729"/>
            <a:ext cx="1652748" cy="1354192"/>
            <a:chOff x="5111496" y="2589276"/>
            <a:chExt cx="2580000" cy="2318028"/>
          </a:xfrm>
        </p:grpSpPr>
        <p:sp>
          <p:nvSpPr>
            <p:cNvPr id="244" name="Google Shape;244;p35"/>
            <p:cNvSpPr/>
            <p:nvPr/>
          </p:nvSpPr>
          <p:spPr>
            <a:xfrm>
              <a:off x="5506212" y="2965704"/>
              <a:ext cx="304800" cy="19416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45" name="Google Shape;245;p35"/>
            <p:cNvSpPr/>
            <p:nvPr/>
          </p:nvSpPr>
          <p:spPr>
            <a:xfrm>
              <a:off x="5527548" y="2987040"/>
              <a:ext cx="225600" cy="18624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46" name="Google Shape;246;p35"/>
            <p:cNvSpPr/>
            <p:nvPr/>
          </p:nvSpPr>
          <p:spPr>
            <a:xfrm>
              <a:off x="5111496" y="2589276"/>
              <a:ext cx="2580000" cy="15804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47" name="Google Shape;247;p35"/>
            <p:cNvSpPr/>
            <p:nvPr/>
          </p:nvSpPr>
          <p:spPr>
            <a:xfrm>
              <a:off x="5334000" y="2913888"/>
              <a:ext cx="2135100" cy="9816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48" name="Google Shape;248;p35"/>
            <p:cNvSpPr/>
            <p:nvPr/>
          </p:nvSpPr>
          <p:spPr>
            <a:xfrm>
              <a:off x="5132832" y="2610612"/>
              <a:ext cx="2500800" cy="15012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249" name="Google Shape;249;p35"/>
          <p:cNvSpPr txBox="1"/>
          <p:nvPr/>
        </p:nvSpPr>
        <p:spPr>
          <a:xfrm>
            <a:off x="4283821" y="2609592"/>
            <a:ext cx="1282200" cy="504600"/>
          </a:xfrm>
          <a:prstGeom prst="rect">
            <a:avLst/>
          </a:prstGeom>
          <a:solidFill>
            <a:srgbClr val="1C7DDB"/>
          </a:solidFill>
          <a:ln>
            <a:noFill/>
          </a:ln>
        </p:spPr>
        <p:txBody>
          <a:bodyPr anchorCtr="0" anchor="t" bIns="0" lIns="0" spcFirstLastPara="1" rIns="0" wrap="square" tIns="9050">
            <a:spAutoFit/>
          </a:bodyPr>
          <a:lstStyle/>
          <a:p>
            <a:pPr indent="0" lvl="0" marL="50800" marR="0" rtl="0" algn="l">
              <a:lnSpc>
                <a:spcPct val="114545"/>
              </a:lnSpc>
              <a:spcBef>
                <a:spcPts val="0"/>
              </a:spcBef>
              <a:spcAft>
                <a:spcPts val="0"/>
              </a:spcAft>
              <a:buNone/>
            </a:pPr>
            <a:r>
              <a:rPr lang="en" sz="1500">
                <a:solidFill>
                  <a:srgbClr val="FFFFFF"/>
                </a:solidFill>
                <a:latin typeface="Arial"/>
                <a:ea typeface="Arial"/>
                <a:cs typeface="Arial"/>
                <a:sym typeface="Arial"/>
              </a:rPr>
              <a:t>BeautifulSoup</a:t>
            </a:r>
            <a:endParaRPr sz="1500">
              <a:solidFill>
                <a:srgbClr val="000000"/>
              </a:solidFill>
              <a:latin typeface="Arial"/>
              <a:ea typeface="Arial"/>
              <a:cs typeface="Arial"/>
              <a:sym typeface="Arial"/>
            </a:endParaRPr>
          </a:p>
          <a:p>
            <a:pPr indent="0" lvl="0" marL="12700" marR="0" rtl="0" algn="l">
              <a:lnSpc>
                <a:spcPct val="114545"/>
              </a:lnSpc>
              <a:spcBef>
                <a:spcPts val="0"/>
              </a:spcBef>
              <a:spcAft>
                <a:spcPts val="0"/>
              </a:spcAft>
              <a:buNone/>
            </a:pPr>
            <a:r>
              <a:rPr lang="en" sz="1500">
                <a:solidFill>
                  <a:srgbClr val="FFFFFF"/>
                </a:solidFill>
                <a:latin typeface="Arial"/>
                <a:ea typeface="Arial"/>
                <a:cs typeface="Arial"/>
                <a:sym typeface="Arial"/>
              </a:rPr>
              <a:t>html5lib Parser</a:t>
            </a:r>
            <a:endParaRPr sz="1500">
              <a:solidFill>
                <a:srgbClr val="000000"/>
              </a:solidFill>
              <a:latin typeface="Arial"/>
              <a:ea typeface="Arial"/>
              <a:cs typeface="Arial"/>
              <a:sym typeface="Arial"/>
            </a:endParaRPr>
          </a:p>
        </p:txBody>
      </p:sp>
      <p:grpSp>
        <p:nvGrpSpPr>
          <p:cNvPr id="250" name="Google Shape;250;p35"/>
          <p:cNvGrpSpPr/>
          <p:nvPr/>
        </p:nvGrpSpPr>
        <p:grpSpPr>
          <a:xfrm>
            <a:off x="6276031" y="2707395"/>
            <a:ext cx="1852440" cy="2113199"/>
            <a:chOff x="8438388" y="2965704"/>
            <a:chExt cx="2580000" cy="3080016"/>
          </a:xfrm>
        </p:grpSpPr>
        <p:sp>
          <p:nvSpPr>
            <p:cNvPr id="251" name="Google Shape;251;p35"/>
            <p:cNvSpPr/>
            <p:nvPr/>
          </p:nvSpPr>
          <p:spPr>
            <a:xfrm>
              <a:off x="8833104" y="2965704"/>
              <a:ext cx="304800" cy="19416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52" name="Google Shape;252;p35"/>
            <p:cNvSpPr/>
            <p:nvPr/>
          </p:nvSpPr>
          <p:spPr>
            <a:xfrm>
              <a:off x="8854440" y="2987040"/>
              <a:ext cx="225600" cy="18624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53" name="Google Shape;253;p35"/>
            <p:cNvSpPr/>
            <p:nvPr/>
          </p:nvSpPr>
          <p:spPr>
            <a:xfrm>
              <a:off x="8438388" y="4465320"/>
              <a:ext cx="2580000" cy="15804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54" name="Google Shape;254;p35"/>
            <p:cNvSpPr/>
            <p:nvPr/>
          </p:nvSpPr>
          <p:spPr>
            <a:xfrm>
              <a:off x="8546592" y="4943855"/>
              <a:ext cx="2363700" cy="6735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55" name="Google Shape;255;p35"/>
            <p:cNvSpPr/>
            <p:nvPr/>
          </p:nvSpPr>
          <p:spPr>
            <a:xfrm>
              <a:off x="8459724" y="4486656"/>
              <a:ext cx="2500800" cy="15012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256" name="Google Shape;256;p35"/>
          <p:cNvSpPr txBox="1"/>
          <p:nvPr/>
        </p:nvSpPr>
        <p:spPr>
          <a:xfrm>
            <a:off x="6457755" y="3857080"/>
            <a:ext cx="1457700" cy="701700"/>
          </a:xfrm>
          <a:prstGeom prst="rect">
            <a:avLst/>
          </a:prstGeom>
          <a:solidFill>
            <a:srgbClr val="1C7DDB"/>
          </a:solidFill>
          <a:ln>
            <a:noFill/>
          </a:ln>
        </p:spPr>
        <p:txBody>
          <a:bodyPr anchorCtr="0" anchor="t" bIns="0" lIns="0" spcFirstLastPara="1" rIns="0" wrap="square" tIns="9050">
            <a:spAutoFit/>
          </a:bodyPr>
          <a:lstStyle/>
          <a:p>
            <a:pPr indent="0" lvl="0" marL="12700" marR="0" rtl="0" algn="l">
              <a:lnSpc>
                <a:spcPct val="100000"/>
              </a:lnSpc>
              <a:spcBef>
                <a:spcPts val="0"/>
              </a:spcBef>
              <a:spcAft>
                <a:spcPts val="0"/>
              </a:spcAft>
              <a:buNone/>
            </a:pPr>
            <a:r>
              <a:rPr lang="en" sz="1500">
                <a:solidFill>
                  <a:srgbClr val="FFFFFF"/>
                </a:solidFill>
              </a:rPr>
              <a:t>A dictionary is created from the </a:t>
            </a:r>
            <a:r>
              <a:rPr lang="en" sz="1500">
                <a:solidFill>
                  <a:srgbClr val="FFFFFF"/>
                </a:solidFill>
              </a:rPr>
              <a:t>extracted data</a:t>
            </a:r>
            <a:endParaRPr sz="1500">
              <a:solidFill>
                <a:srgbClr val="000000"/>
              </a:solidFill>
              <a:latin typeface="Arial"/>
              <a:ea typeface="Arial"/>
              <a:cs typeface="Arial"/>
              <a:sym typeface="Arial"/>
            </a:endParaRPr>
          </a:p>
        </p:txBody>
      </p:sp>
      <p:grpSp>
        <p:nvGrpSpPr>
          <p:cNvPr id="257" name="Google Shape;257;p35"/>
          <p:cNvGrpSpPr/>
          <p:nvPr/>
        </p:nvGrpSpPr>
        <p:grpSpPr>
          <a:xfrm>
            <a:off x="6392418" y="1407865"/>
            <a:ext cx="1652748" cy="2059575"/>
            <a:chOff x="8438388" y="1089660"/>
            <a:chExt cx="2580000" cy="3112080"/>
          </a:xfrm>
        </p:grpSpPr>
        <p:sp>
          <p:nvSpPr>
            <p:cNvPr id="258" name="Google Shape;258;p35"/>
            <p:cNvSpPr/>
            <p:nvPr/>
          </p:nvSpPr>
          <p:spPr>
            <a:xfrm>
              <a:off x="8833104" y="1089660"/>
              <a:ext cx="304800" cy="19416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59" name="Google Shape;259;p35"/>
            <p:cNvSpPr/>
            <p:nvPr/>
          </p:nvSpPr>
          <p:spPr>
            <a:xfrm>
              <a:off x="8854440" y="1110996"/>
              <a:ext cx="225600" cy="18624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60" name="Google Shape;260;p35"/>
            <p:cNvSpPr/>
            <p:nvPr/>
          </p:nvSpPr>
          <p:spPr>
            <a:xfrm>
              <a:off x="8438388" y="2589276"/>
              <a:ext cx="2580000" cy="15804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61" name="Google Shape;261;p35"/>
            <p:cNvSpPr/>
            <p:nvPr/>
          </p:nvSpPr>
          <p:spPr>
            <a:xfrm>
              <a:off x="8659368" y="2606040"/>
              <a:ext cx="2203800" cy="15957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62" name="Google Shape;262;p35"/>
            <p:cNvSpPr/>
            <p:nvPr/>
          </p:nvSpPr>
          <p:spPr>
            <a:xfrm>
              <a:off x="8459724" y="2610612"/>
              <a:ext cx="2500800" cy="15012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263" name="Google Shape;263;p35"/>
          <p:cNvSpPr txBox="1"/>
          <p:nvPr/>
        </p:nvSpPr>
        <p:spPr>
          <a:xfrm>
            <a:off x="6371900" y="2470450"/>
            <a:ext cx="1600500" cy="876300"/>
          </a:xfrm>
          <a:prstGeom prst="rect">
            <a:avLst/>
          </a:prstGeom>
          <a:solidFill>
            <a:srgbClr val="1C7DDB"/>
          </a:solidFill>
          <a:ln>
            <a:noFill/>
          </a:ln>
        </p:spPr>
        <p:txBody>
          <a:bodyPr anchorCtr="0" anchor="t" bIns="0" lIns="0" spcFirstLastPara="1" rIns="0" wrap="square" tIns="30000">
            <a:spAutoFit/>
          </a:bodyPr>
          <a:lstStyle/>
          <a:p>
            <a:pPr indent="0" lvl="0" marL="12700" marR="0" rtl="0" algn="ctr">
              <a:lnSpc>
                <a:spcPct val="91600"/>
              </a:lnSpc>
              <a:spcBef>
                <a:spcPts val="0"/>
              </a:spcBef>
              <a:spcAft>
                <a:spcPts val="0"/>
              </a:spcAft>
              <a:buNone/>
            </a:pPr>
            <a:r>
              <a:rPr lang="en" sz="1500">
                <a:solidFill>
                  <a:srgbClr val="FFFFFF"/>
                </a:solidFill>
              </a:rPr>
              <a:t>Dictionary is extracted by iterating </a:t>
            </a:r>
            <a:r>
              <a:rPr lang="en" sz="1500">
                <a:solidFill>
                  <a:srgbClr val="FFFFFF"/>
                </a:solidFill>
              </a:rPr>
              <a:t>through</a:t>
            </a:r>
            <a:r>
              <a:rPr lang="en" sz="1500">
                <a:solidFill>
                  <a:srgbClr val="FFFFFF"/>
                </a:solidFill>
              </a:rPr>
              <a:t> the table</a:t>
            </a:r>
            <a:endParaRPr sz="1500">
              <a:solidFill>
                <a:srgbClr val="000000"/>
              </a:solidFill>
              <a:latin typeface="Arial"/>
              <a:ea typeface="Arial"/>
              <a:cs typeface="Arial"/>
              <a:sym typeface="Arial"/>
            </a:endParaRPr>
          </a:p>
        </p:txBody>
      </p:sp>
      <p:grpSp>
        <p:nvGrpSpPr>
          <p:cNvPr id="264" name="Google Shape;264;p35"/>
          <p:cNvGrpSpPr/>
          <p:nvPr/>
        </p:nvGrpSpPr>
        <p:grpSpPr>
          <a:xfrm>
            <a:off x="4098132" y="3709275"/>
            <a:ext cx="2213914" cy="1185300"/>
            <a:chOff x="5111496" y="4465320"/>
            <a:chExt cx="3905988" cy="1580400"/>
          </a:xfrm>
        </p:grpSpPr>
        <p:sp>
          <p:nvSpPr>
            <p:cNvPr id="265" name="Google Shape;265;p35"/>
            <p:cNvSpPr/>
            <p:nvPr/>
          </p:nvSpPr>
          <p:spPr>
            <a:xfrm>
              <a:off x="5625084" y="4721352"/>
              <a:ext cx="3392400" cy="3048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66" name="Google Shape;266;p35"/>
            <p:cNvSpPr/>
            <p:nvPr/>
          </p:nvSpPr>
          <p:spPr>
            <a:xfrm>
              <a:off x="5646420" y="4742688"/>
              <a:ext cx="3313200" cy="2256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67" name="Google Shape;267;p35"/>
            <p:cNvSpPr/>
            <p:nvPr/>
          </p:nvSpPr>
          <p:spPr>
            <a:xfrm>
              <a:off x="5111496" y="4465320"/>
              <a:ext cx="2580000" cy="15804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68" name="Google Shape;268;p35"/>
            <p:cNvSpPr/>
            <p:nvPr/>
          </p:nvSpPr>
          <p:spPr>
            <a:xfrm>
              <a:off x="5289804" y="4789932"/>
              <a:ext cx="2287500" cy="9816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69" name="Google Shape;269;p35"/>
            <p:cNvSpPr/>
            <p:nvPr/>
          </p:nvSpPr>
          <p:spPr>
            <a:xfrm>
              <a:off x="5132832" y="4486656"/>
              <a:ext cx="2500800" cy="15012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grpSp>
        <p:nvGrpSpPr>
          <p:cNvPr id="270" name="Google Shape;270;p35"/>
          <p:cNvGrpSpPr/>
          <p:nvPr/>
        </p:nvGrpSpPr>
        <p:grpSpPr>
          <a:xfrm>
            <a:off x="6359024" y="1168950"/>
            <a:ext cx="1719570" cy="1185300"/>
            <a:chOff x="8438388" y="713231"/>
            <a:chExt cx="2580000" cy="1580400"/>
          </a:xfrm>
        </p:grpSpPr>
        <p:sp>
          <p:nvSpPr>
            <p:cNvPr id="271" name="Google Shape;271;p35"/>
            <p:cNvSpPr/>
            <p:nvPr/>
          </p:nvSpPr>
          <p:spPr>
            <a:xfrm>
              <a:off x="8438388" y="713231"/>
              <a:ext cx="2580000" cy="15804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72" name="Google Shape;272;p35"/>
            <p:cNvSpPr/>
            <p:nvPr/>
          </p:nvSpPr>
          <p:spPr>
            <a:xfrm>
              <a:off x="8525256" y="1037843"/>
              <a:ext cx="2469000" cy="9816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sp>
          <p:nvSpPr>
            <p:cNvPr id="273" name="Google Shape;273;p35"/>
            <p:cNvSpPr/>
            <p:nvPr/>
          </p:nvSpPr>
          <p:spPr>
            <a:xfrm>
              <a:off x="8459724" y="734567"/>
              <a:ext cx="2500800" cy="1501200"/>
            </a:xfrm>
            <a:prstGeom prst="rect">
              <a:avLst/>
            </a:prstGeom>
            <a:solidFill>
              <a:srgbClr val="1C7DD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rgbClr val="000000"/>
                </a:solidFill>
                <a:latin typeface="Calibri"/>
                <a:ea typeface="Calibri"/>
                <a:cs typeface="Calibri"/>
                <a:sym typeface="Calibri"/>
              </a:endParaRPr>
            </a:p>
          </p:txBody>
        </p:sp>
      </p:grpSp>
      <p:sp>
        <p:nvSpPr>
          <p:cNvPr id="274" name="Google Shape;274;p35"/>
          <p:cNvSpPr txBox="1"/>
          <p:nvPr/>
        </p:nvSpPr>
        <p:spPr>
          <a:xfrm>
            <a:off x="6442891" y="1313618"/>
            <a:ext cx="1487400" cy="773400"/>
          </a:xfrm>
          <a:prstGeom prst="rect">
            <a:avLst/>
          </a:prstGeom>
          <a:solidFill>
            <a:srgbClr val="1C7DDB"/>
          </a:solidFill>
          <a:ln>
            <a:noFill/>
          </a:ln>
        </p:spPr>
        <p:txBody>
          <a:bodyPr anchorCtr="0" anchor="t" bIns="0" lIns="0" spcFirstLastPara="1" rIns="0" wrap="square" tIns="34275">
            <a:spAutoFit/>
          </a:bodyPr>
          <a:lstStyle/>
          <a:p>
            <a:pPr indent="-279400" lvl="0" marL="292100" marR="0" rtl="0" algn="l">
              <a:lnSpc>
                <a:spcPct val="110000"/>
              </a:lnSpc>
              <a:spcBef>
                <a:spcPts val="0"/>
              </a:spcBef>
              <a:spcAft>
                <a:spcPts val="0"/>
              </a:spcAft>
              <a:buNone/>
            </a:pPr>
            <a:r>
              <a:rPr lang="en" sz="1500">
                <a:solidFill>
                  <a:srgbClr val="FFFFFF"/>
                </a:solidFill>
              </a:rPr>
              <a:t>Dictionary is</a:t>
            </a:r>
            <a:endParaRPr sz="1500">
              <a:solidFill>
                <a:srgbClr val="FFFFFF"/>
              </a:solidFill>
            </a:endParaRPr>
          </a:p>
          <a:p>
            <a:pPr indent="-279400" lvl="0" marL="292100" marR="0" rtl="0" algn="l">
              <a:lnSpc>
                <a:spcPct val="110000"/>
              </a:lnSpc>
              <a:spcBef>
                <a:spcPts val="0"/>
              </a:spcBef>
              <a:spcAft>
                <a:spcPts val="0"/>
              </a:spcAft>
              <a:buNone/>
            </a:pPr>
            <a:r>
              <a:rPr lang="en" sz="1500">
                <a:solidFill>
                  <a:srgbClr val="FFFFFF"/>
                </a:solidFill>
              </a:rPr>
              <a:t>Converted into</a:t>
            </a:r>
            <a:endParaRPr sz="1500">
              <a:solidFill>
                <a:srgbClr val="FFFFFF"/>
              </a:solidFill>
            </a:endParaRPr>
          </a:p>
          <a:p>
            <a:pPr indent="-279400" lvl="0" marL="292100" marR="0" rtl="0" algn="l">
              <a:lnSpc>
                <a:spcPct val="110000"/>
              </a:lnSpc>
              <a:spcBef>
                <a:spcPts val="0"/>
              </a:spcBef>
              <a:spcAft>
                <a:spcPts val="0"/>
              </a:spcAft>
              <a:buNone/>
            </a:pPr>
            <a:r>
              <a:rPr lang="en" sz="1500">
                <a:solidFill>
                  <a:srgbClr val="FFFFFF"/>
                </a:solidFill>
              </a:rPr>
              <a:t>A dataframe</a:t>
            </a:r>
            <a:endParaRPr sz="1500">
              <a:solidFill>
                <a:srgbClr val="FFFFFF"/>
              </a:solidFill>
            </a:endParaRPr>
          </a:p>
        </p:txBody>
      </p:sp>
      <p:sp>
        <p:nvSpPr>
          <p:cNvPr id="275" name="Google Shape;275;p35"/>
          <p:cNvSpPr txBox="1"/>
          <p:nvPr/>
        </p:nvSpPr>
        <p:spPr>
          <a:xfrm>
            <a:off x="4250900" y="3755925"/>
            <a:ext cx="1048200" cy="1046700"/>
          </a:xfrm>
          <a:prstGeom prst="rect">
            <a:avLst/>
          </a:prstGeom>
          <a:solidFill>
            <a:srgbClr val="1C7DDB"/>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Extract the launch info from the html table</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